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387" r:id="rId2"/>
    <p:sldId id="388" r:id="rId3"/>
    <p:sldId id="393" r:id="rId4"/>
    <p:sldId id="389" r:id="rId5"/>
    <p:sldId id="390" r:id="rId6"/>
    <p:sldId id="392" r:id="rId7"/>
    <p:sldId id="394" r:id="rId8"/>
    <p:sldId id="395" r:id="rId9"/>
    <p:sldId id="396" r:id="rId10"/>
    <p:sldId id="399" r:id="rId11"/>
    <p:sldId id="397" r:id="rId12"/>
    <p:sldId id="398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F1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0" autoAdjust="0"/>
    <p:restoredTop sz="96582" autoAdjust="0"/>
  </p:normalViewPr>
  <p:slideViewPr>
    <p:cSldViewPr>
      <p:cViewPr varScale="1">
        <p:scale>
          <a:sx n="121" d="100"/>
          <a:sy n="121" d="100"/>
        </p:scale>
        <p:origin x="145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150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1F2E1E-6C42-445F-BA9C-40D122B50336}" type="datetimeFigureOut">
              <a:rPr lang="ko-KR" altLang="en-US" smtClean="0"/>
              <a:pPr/>
              <a:t>2013-12-02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4CA8585-5289-4261-8090-8279161013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62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F5350BE-8273-47B8-AC82-9C20F07B5079}" type="datetimeFigureOut">
              <a:rPr lang="ko-KR" altLang="en-US" smtClean="0"/>
              <a:pPr/>
              <a:t>2013-12-02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18504A9-FEE8-4B2D-AABC-AA20FAE5FD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2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78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501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035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343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196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404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727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905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336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17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57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734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419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93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595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363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608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274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198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98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574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063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43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 smtClean="0">
                <a:solidFill>
                  <a:schemeClr val="bg1"/>
                </a:solidFill>
                <a:latin typeface="Arial Black" pitchFamily="34" charset="0"/>
              </a:rPr>
              <a:t>3ds</a:t>
            </a:r>
            <a:r>
              <a:rPr lang="en-US" altLang="ko-KR" sz="4400" b="1" i="1" baseline="0" dirty="0" smtClean="0">
                <a:solidFill>
                  <a:schemeClr val="bg1"/>
                </a:solidFill>
                <a:latin typeface="Arial Black" pitchFamily="34" charset="0"/>
              </a:rPr>
              <a:t> MAX</a:t>
            </a:r>
            <a:endParaRPr lang="en-US" altLang="ko-KR" sz="4400" b="1" i="1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7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9" name="Picture 72" descr="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010400" cy="762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 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308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en-US" altLang="ko-KR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11" name="Rectangle 1034"/>
          <p:cNvSpPr>
            <a:spLocks noChangeArrowheads="1"/>
          </p:cNvSpPr>
          <p:nvPr userDrawn="1"/>
        </p:nvSpPr>
        <p:spPr bwMode="white">
          <a:xfrm>
            <a:off x="7600950" y="5334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3ds MAX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9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0" name="Picture 72" descr="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07/relationships/media" Target="../media/media4.mp4"/><Relationship Id="rId7" Type="http://schemas.openxmlformats.org/officeDocument/2006/relationships/image" Target="../media/image60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Skin Modifier </a:t>
            </a:r>
            <a:r>
              <a:rPr lang="ko-KR" altLang="en-US" sz="1600" kern="0" dirty="0" smtClean="0">
                <a:latin typeface="+mn-ea"/>
              </a:rPr>
              <a:t>변형하기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 내 각 구성 요소는 영향력을 미치는 영역을 가지고 있음 </a:t>
            </a:r>
            <a:r>
              <a:rPr lang="en-US" altLang="ko-KR" sz="1200" kern="0" dirty="0" smtClean="0">
                <a:latin typeface="+mn-ea"/>
              </a:rPr>
              <a:t>&gt; “Envelope” 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Envelope</a:t>
            </a:r>
            <a:r>
              <a:rPr lang="ko-KR" altLang="en-US" sz="1200" kern="0" dirty="0" smtClean="0">
                <a:latin typeface="+mn-ea"/>
              </a:rPr>
              <a:t>는 </a:t>
            </a:r>
            <a:r>
              <a:rPr lang="en-US" altLang="ko-KR" sz="1200" kern="0" dirty="0" smtClean="0">
                <a:latin typeface="+mn-ea"/>
              </a:rPr>
              <a:t>mesh model </a:t>
            </a:r>
            <a:r>
              <a:rPr lang="ko-KR" altLang="en-US" sz="1200" kern="0" dirty="0" smtClean="0">
                <a:latin typeface="+mn-ea"/>
              </a:rPr>
              <a:t>중 어떤 부분에 영향을 미치는지 결정</a:t>
            </a:r>
            <a:endParaRPr lang="en-US" altLang="ko-KR" sz="1200" kern="0" dirty="0" smtClean="0">
              <a:latin typeface="+mn-ea"/>
            </a:endParaRP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예를 들어</a:t>
            </a:r>
            <a:r>
              <a:rPr lang="en-US" altLang="ko-KR" sz="1200" kern="0" dirty="0" smtClean="0">
                <a:latin typeface="+mn-ea"/>
              </a:rPr>
              <a:t>, </a:t>
            </a:r>
            <a:r>
              <a:rPr lang="ko-KR" altLang="en-US" sz="1200" kern="0" dirty="0" smtClean="0">
                <a:latin typeface="+mn-ea"/>
              </a:rPr>
              <a:t>왼쪽 발은 왼쪽 발에 해당하는 </a:t>
            </a:r>
            <a:r>
              <a:rPr lang="en-US" altLang="ko-KR" sz="1200" kern="0" dirty="0" smtClean="0">
                <a:latin typeface="+mn-ea"/>
              </a:rPr>
              <a:t>mesh</a:t>
            </a:r>
            <a:r>
              <a:rPr lang="ko-KR" altLang="en-US" sz="1200" kern="0" dirty="0" smtClean="0">
                <a:latin typeface="+mn-ea"/>
              </a:rPr>
              <a:t>에만 영향을 줘야 하는데 별도로 </a:t>
            </a:r>
            <a:r>
              <a:rPr lang="en-US" altLang="ko-KR" sz="1200" kern="0" dirty="0" smtClean="0">
                <a:latin typeface="+mn-ea"/>
              </a:rPr>
              <a:t>envelope</a:t>
            </a:r>
            <a:r>
              <a:rPr lang="ko-KR" altLang="en-US" sz="1200" kern="0" dirty="0" smtClean="0">
                <a:latin typeface="+mn-ea"/>
              </a:rPr>
              <a:t>가 설정되지 않아서 </a:t>
            </a:r>
            <a:r>
              <a:rPr lang="ko-KR" altLang="en-US" sz="1200" kern="0" dirty="0" err="1" smtClean="0">
                <a:latin typeface="+mn-ea"/>
              </a:rPr>
              <a:t>왼쪽발과</a:t>
            </a:r>
            <a:r>
              <a:rPr lang="ko-KR" altLang="en-US" sz="1200" kern="0" dirty="0" smtClean="0">
                <a:latin typeface="+mn-ea"/>
              </a:rPr>
              <a:t> 오른쪽 발이 서로 영향을 주고 받고 있음</a:t>
            </a:r>
            <a:endParaRPr lang="en-US" altLang="ko-KR" sz="1200" kern="0" dirty="0" smtClean="0">
              <a:latin typeface="+mn-ea"/>
            </a:endParaRP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그 이외에도 </a:t>
            </a: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가 그대로 드러나는 문제도 </a:t>
            </a:r>
            <a:r>
              <a:rPr lang="en-US" altLang="ko-KR" sz="1200" kern="0" dirty="0">
                <a:latin typeface="+mn-ea"/>
              </a:rPr>
              <a:t>envelope</a:t>
            </a:r>
            <a:r>
              <a:rPr lang="ko-KR" altLang="en-US" sz="1200" kern="0" dirty="0">
                <a:latin typeface="+mn-ea"/>
              </a:rPr>
              <a:t>가 설정되지 않아서 </a:t>
            </a:r>
            <a:r>
              <a:rPr lang="ko-KR" altLang="en-US" sz="1200" kern="0" dirty="0" smtClean="0">
                <a:latin typeface="+mn-ea"/>
              </a:rPr>
              <a:t>나타나는 현상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7" name="[BADAK]dancing solider foot RV 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3113" y="2652635"/>
            <a:ext cx="5112568" cy="3408379"/>
          </a:xfrm>
          <a:prstGeom prst="rect">
            <a:avLst/>
          </a:prstGeom>
        </p:spPr>
      </p:pic>
      <p:pic>
        <p:nvPicPr>
          <p:cNvPr id="9" name="[BADAK]dancing solider foot low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75448" y="2624039"/>
            <a:ext cx="496855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3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0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Pelvis</a:t>
            </a:r>
            <a:r>
              <a:rPr lang="ko-KR" altLang="en-US" sz="1200" kern="0" dirty="0" smtClean="0">
                <a:latin typeface="+mn-ea"/>
              </a:rPr>
              <a:t>도 이렇게 조정</a:t>
            </a: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12691"/>
            <a:ext cx="3840594" cy="39578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312691"/>
            <a:ext cx="4291708" cy="4385442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 bwMode="auto">
          <a:xfrm>
            <a:off x="4093874" y="3960195"/>
            <a:ext cx="762521" cy="545217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9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513014" y="1158733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발 </a:t>
            </a:r>
            <a:r>
              <a:rPr lang="en-US" altLang="ko-KR" sz="1600" kern="0" dirty="0" smtClean="0">
                <a:latin typeface="+mn-ea"/>
              </a:rPr>
              <a:t>(feet) </a:t>
            </a:r>
            <a:r>
              <a:rPr lang="ko-KR" altLang="en-US" sz="1600" kern="0" dirty="0" smtClean="0">
                <a:latin typeface="+mn-ea"/>
              </a:rPr>
              <a:t>뼈대 조정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발은 심하게 왜곡이 일어나는 부분이기 때문에 프레임 </a:t>
            </a:r>
            <a:r>
              <a:rPr lang="en-US" altLang="ko-KR" sz="1200" kern="0" dirty="0" smtClean="0">
                <a:latin typeface="+mn-ea"/>
              </a:rPr>
              <a:t>0</a:t>
            </a:r>
            <a:r>
              <a:rPr lang="ko-KR" altLang="en-US" sz="1200" kern="0" dirty="0" smtClean="0">
                <a:latin typeface="+mn-ea"/>
              </a:rPr>
              <a:t>이나 </a:t>
            </a:r>
            <a:r>
              <a:rPr lang="en-US" altLang="ko-KR" sz="1200" kern="0" dirty="0" smtClean="0">
                <a:latin typeface="+mn-ea"/>
              </a:rPr>
              <a:t>50 </a:t>
            </a:r>
            <a:r>
              <a:rPr lang="ko-KR" altLang="en-US" sz="1200" kern="0" dirty="0" smtClean="0">
                <a:latin typeface="+mn-ea"/>
              </a:rPr>
              <a:t>근처 왜곡이 별로 없는 부분에서 작업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Bip001 R Foot</a:t>
            </a:r>
            <a:r>
              <a:rPr lang="ko-KR" altLang="en-US" sz="1200" kern="0" dirty="0" smtClean="0">
                <a:latin typeface="+mn-ea"/>
              </a:rPr>
              <a:t>을 클릭해 보면 캡슐 부분도 상당히 클 뿐만 아니라 뼈대가 앞에서 볼 때 가로 방향으로 위치함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직각으로 회전시킨다면 좀 더 자연스러움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…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Bottom Viewport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위치 변경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Front</a:t>
            </a:r>
            <a:r>
              <a:rPr lang="ko-KR" altLang="en-US" sz="1200" kern="0" dirty="0" smtClean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Viewport</a:t>
            </a:r>
            <a:r>
              <a:rPr lang="ko-KR" altLang="en-US" sz="1200" kern="0" dirty="0" smtClean="0">
                <a:latin typeface="+mn-ea"/>
              </a:rPr>
              <a:t>에서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바깥쪽 캡슐 크기 조정 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현재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spline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과 오른쪽만 조정하고 있다는 점에 주의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!</a:t>
            </a:r>
            <a:b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</a:b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왼쪽은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mirror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복제할 예정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!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62" y="3356993"/>
            <a:ext cx="3070699" cy="279958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4432134" y="1915598"/>
            <a:ext cx="4613041" cy="2592288"/>
            <a:chOff x="3705222" y="3356992"/>
            <a:chExt cx="5407811" cy="338152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5222" y="3356992"/>
              <a:ext cx="2808907" cy="338152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0564" y="3356993"/>
              <a:ext cx="2382469" cy="3279664"/>
            </a:xfrm>
            <a:prstGeom prst="rect">
              <a:avLst/>
            </a:prstGeom>
          </p:spPr>
        </p:pic>
        <p:sp>
          <p:nvSpPr>
            <p:cNvPr id="19" name="오른쪽 화살표 18"/>
            <p:cNvSpPr/>
            <p:nvPr/>
          </p:nvSpPr>
          <p:spPr bwMode="auto">
            <a:xfrm>
              <a:off x="6349933" y="4608402"/>
              <a:ext cx="692958" cy="505077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 bwMode="auto">
            <a:xfrm>
              <a:off x="4283968" y="4005064"/>
              <a:ext cx="1584176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C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1" name="직선 화살표 연결선 20"/>
            <p:cNvCxnSpPr/>
            <p:nvPr/>
          </p:nvCxnSpPr>
          <p:spPr bwMode="auto">
            <a:xfrm>
              <a:off x="8748464" y="4176865"/>
              <a:ext cx="0" cy="136815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C000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234" y="4618891"/>
            <a:ext cx="2815580" cy="23356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677" y="4592767"/>
            <a:ext cx="2156357" cy="2011281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 bwMode="auto">
          <a:xfrm>
            <a:off x="6566629" y="5159999"/>
            <a:ext cx="596109" cy="46074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0528" y="1124744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Bip001 R Thigh </a:t>
            </a:r>
            <a:r>
              <a:rPr lang="ko-KR" altLang="en-US" sz="1600" kern="0" dirty="0" smtClean="0">
                <a:latin typeface="+mn-ea"/>
              </a:rPr>
              <a:t>조정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en-US" altLang="ko-KR" sz="1600" kern="0" dirty="0" smtClean="0">
                <a:latin typeface="+mn-ea"/>
              </a:rPr>
              <a:t>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Bip001 R </a:t>
            </a:r>
            <a:r>
              <a:rPr lang="en-US" altLang="ko-KR" sz="1600" kern="0" dirty="0" smtClean="0">
                <a:latin typeface="+mn-ea"/>
              </a:rPr>
              <a:t>Calf </a:t>
            </a:r>
            <a:r>
              <a:rPr lang="ko-KR" altLang="en-US" sz="1600" kern="0" dirty="0" smtClean="0">
                <a:latin typeface="+mn-ea"/>
              </a:rPr>
              <a:t>조정 </a:t>
            </a:r>
            <a:r>
              <a:rPr lang="en-US" altLang="ko-KR" sz="1600" kern="0" dirty="0" smtClean="0">
                <a:latin typeface="+mn-ea"/>
              </a:rPr>
              <a:t>(B)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8947" y="1697817"/>
            <a:ext cx="4575543" cy="4691608"/>
            <a:chOff x="178947" y="1697817"/>
            <a:chExt cx="4575543" cy="46916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947" y="2060848"/>
              <a:ext cx="2501271" cy="432318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7186" y="1697817"/>
              <a:ext cx="2187304" cy="4691608"/>
            </a:xfrm>
            <a:prstGeom prst="rect">
              <a:avLst/>
            </a:prstGeom>
          </p:spPr>
        </p:pic>
        <p:sp>
          <p:nvSpPr>
            <p:cNvPr id="16" name="오른쪽 화살표 15"/>
            <p:cNvSpPr/>
            <p:nvPr/>
          </p:nvSpPr>
          <p:spPr bwMode="auto">
            <a:xfrm>
              <a:off x="2269131" y="2226779"/>
              <a:ext cx="596109" cy="460744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06" y="1643321"/>
            <a:ext cx="2400300" cy="4800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335" y="1697817"/>
            <a:ext cx="1762125" cy="4838700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 bwMode="auto">
          <a:xfrm>
            <a:off x="6928110" y="2204864"/>
            <a:ext cx="596109" cy="46074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01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4061" y="1124744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Mirror </a:t>
            </a:r>
            <a:r>
              <a:rPr lang="ko-KR" altLang="en-US" sz="2000" kern="0" dirty="0" smtClean="0">
                <a:latin typeface="+mn-ea"/>
              </a:rPr>
              <a:t>적용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Bip001 R Foot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Skin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Modifier</a:t>
            </a:r>
            <a:r>
              <a:rPr lang="ko-KR" altLang="en-US" sz="1600" kern="0" dirty="0" smtClean="0">
                <a:latin typeface="+mn-ea"/>
              </a:rPr>
              <a:t>에서 아래 쪽에 있는 </a:t>
            </a:r>
            <a:r>
              <a:rPr lang="en-US" altLang="ko-KR" sz="1600" kern="0" dirty="0" smtClean="0">
                <a:latin typeface="+mn-ea"/>
              </a:rPr>
              <a:t>Mirror parameters</a:t>
            </a:r>
            <a:r>
              <a:rPr lang="ko-KR" altLang="en-US" sz="1600" kern="0" dirty="0" smtClean="0">
                <a:latin typeface="+mn-ea"/>
              </a:rPr>
              <a:t>의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Mirror Mode </a:t>
            </a:r>
            <a:r>
              <a:rPr lang="ko-KR" altLang="en-US" sz="1600" kern="0" dirty="0" smtClean="0">
                <a:latin typeface="+mn-ea"/>
              </a:rPr>
              <a:t>단추 클릭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Mirror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Offset </a:t>
            </a:r>
            <a:r>
              <a:rPr lang="ko-KR" altLang="en-US" sz="1600" kern="0" dirty="0" smtClean="0">
                <a:latin typeface="+mn-ea"/>
              </a:rPr>
              <a:t>값을 </a:t>
            </a:r>
            <a:r>
              <a:rPr lang="en-US" altLang="ko-KR" sz="1600" kern="0" dirty="0" smtClean="0">
                <a:latin typeface="+mn-ea"/>
              </a:rPr>
              <a:t>-8.3</a:t>
            </a:r>
            <a:r>
              <a:rPr lang="ko-KR" altLang="en-US" sz="1600" kern="0" dirty="0" smtClean="0">
                <a:latin typeface="+mn-ea"/>
              </a:rPr>
              <a:t>으로 입력 </a:t>
            </a:r>
            <a:r>
              <a:rPr lang="en-US" altLang="ko-KR" sz="1600" kern="0" dirty="0" smtClean="0">
                <a:latin typeface="+mn-ea"/>
              </a:rPr>
              <a:t>(B)</a:t>
            </a:r>
            <a:r>
              <a:rPr lang="ko-KR" altLang="en-US" sz="1600" kern="0" dirty="0" smtClean="0">
                <a:latin typeface="+mn-ea"/>
              </a:rPr>
              <a:t>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Paste Blue to Green </a:t>
            </a:r>
            <a:r>
              <a:rPr lang="en-US" altLang="ko-KR" sz="1600" dirty="0" smtClean="0"/>
              <a:t>Bones </a:t>
            </a:r>
            <a:r>
              <a:rPr lang="ko-KR" altLang="en-US" sz="1600" dirty="0" smtClean="0"/>
              <a:t>단추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다시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>
                <a:latin typeface="+mn-ea"/>
              </a:rPr>
              <a:t>Edit </a:t>
            </a:r>
            <a:r>
              <a:rPr lang="en-US" altLang="ko-KR" sz="1600" kern="0" dirty="0">
                <a:latin typeface="+mn-ea"/>
              </a:rPr>
              <a:t>Envelope </a:t>
            </a:r>
            <a:r>
              <a:rPr lang="ko-KR" altLang="en-US" sz="1600" kern="0" dirty="0">
                <a:latin typeface="+mn-ea"/>
              </a:rPr>
              <a:t>단추를 클릭해서 편집 모드에서 </a:t>
            </a:r>
            <a:r>
              <a:rPr lang="ko-KR" altLang="en-US" sz="1600" kern="0" dirty="0" smtClean="0">
                <a:latin typeface="+mn-ea"/>
              </a:rPr>
              <a:t>나가기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Play</a:t>
            </a:r>
            <a:r>
              <a:rPr lang="ko-KR" altLang="en-US" sz="1600" kern="0" dirty="0" smtClean="0">
                <a:latin typeface="+mn-ea"/>
              </a:rPr>
              <a:t> 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60" y="4205559"/>
            <a:ext cx="2304256" cy="25249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119" y="4205559"/>
            <a:ext cx="2354042" cy="2410389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 bwMode="auto">
          <a:xfrm>
            <a:off x="3504073" y="5180381"/>
            <a:ext cx="596109" cy="46074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cxnSp>
        <p:nvCxnSpPr>
          <p:cNvPr id="23" name="꺾인 연결선 22"/>
          <p:cNvCxnSpPr>
            <a:stCxn id="19" idx="1"/>
          </p:cNvCxnSpPr>
          <p:nvPr/>
        </p:nvCxnSpPr>
        <p:spPr bwMode="auto">
          <a:xfrm rot="10800000" flipV="1">
            <a:off x="4139953" y="1458826"/>
            <a:ext cx="3235673" cy="89005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4205559"/>
            <a:ext cx="2261599" cy="2410389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 bwMode="auto">
          <a:xfrm>
            <a:off x="5714107" y="5180381"/>
            <a:ext cx="596109" cy="46074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830036" y="188640"/>
            <a:ext cx="1955458" cy="2663533"/>
            <a:chOff x="6830036" y="188640"/>
            <a:chExt cx="1955458" cy="2663533"/>
          </a:xfrm>
        </p:grpSpPr>
        <p:grpSp>
          <p:nvGrpSpPr>
            <p:cNvPr id="15" name="그룹 14"/>
            <p:cNvGrpSpPr/>
            <p:nvPr/>
          </p:nvGrpSpPr>
          <p:grpSpPr>
            <a:xfrm>
              <a:off x="6830036" y="188640"/>
              <a:ext cx="1955458" cy="2663533"/>
              <a:chOff x="6830036" y="188640"/>
              <a:chExt cx="1955458" cy="2663533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6830036" y="188640"/>
                <a:ext cx="1955458" cy="2663533"/>
                <a:chOff x="6830036" y="188640"/>
                <a:chExt cx="1955458" cy="2663533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7236296" y="188640"/>
                  <a:ext cx="1549198" cy="2663533"/>
                  <a:chOff x="7236296" y="188640"/>
                  <a:chExt cx="1549198" cy="2663533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36296" y="188640"/>
                    <a:ext cx="1549198" cy="2663533"/>
                  </a:xfrm>
                  <a:prstGeom prst="rect">
                    <a:avLst/>
                  </a:prstGeom>
                </p:spPr>
              </p:pic>
              <p:sp>
                <p:nvSpPr>
                  <p:cNvPr id="12" name="직사각형 11"/>
                  <p:cNvSpPr/>
                  <p:nvPr/>
                </p:nvSpPr>
                <p:spPr bwMode="auto">
                  <a:xfrm>
                    <a:off x="7394675" y="517352"/>
                    <a:ext cx="1254025" cy="206548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ko-KR" alt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18" name="직사각형 17"/>
                <p:cNvSpPr/>
                <p:nvPr/>
              </p:nvSpPr>
              <p:spPr bwMode="auto">
                <a:xfrm>
                  <a:off x="6830036" y="188640"/>
                  <a:ext cx="406260" cy="228386"/>
                </a:xfrm>
                <a:prstGeom prst="rect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5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200" dirty="0" smtClean="0">
                      <a:solidFill>
                        <a:schemeClr val="accent3">
                          <a:lumMod val="95000"/>
                        </a:schemeClr>
                      </a:solidFill>
                      <a:latin typeface="+mj-lt"/>
                      <a:ea typeface="굴림" pitchFamily="50" charset="-127"/>
                    </a:rPr>
                    <a:t>A</a:t>
                  </a:r>
                  <a:endParaRPr lang="ko-KR" altLang="en-US" sz="1200" dirty="0">
                    <a:solidFill>
                      <a:schemeClr val="accent3">
                        <a:lumMod val="95000"/>
                      </a:schemeClr>
                    </a:solidFill>
                    <a:latin typeface="+mj-lt"/>
                    <a:ea typeface="굴림" pitchFamily="50" charset="-127"/>
                  </a:endParaRPr>
                </a:p>
              </p:txBody>
            </p:sp>
          </p:grpSp>
          <p:sp>
            <p:nvSpPr>
              <p:cNvPr id="19" name="직사각형 18"/>
              <p:cNvSpPr/>
              <p:nvPr/>
            </p:nvSpPr>
            <p:spPr bwMode="auto">
              <a:xfrm>
                <a:off x="7375625" y="1355552"/>
                <a:ext cx="1254025" cy="206548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sp>
          <p:nvSpPr>
            <p:cNvPr id="32" name="직사각형 31"/>
            <p:cNvSpPr/>
            <p:nvPr/>
          </p:nvSpPr>
          <p:spPr bwMode="auto">
            <a:xfrm>
              <a:off x="7889976" y="831677"/>
              <a:ext cx="215800" cy="18749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34" name="꺾인 연결선 33"/>
          <p:cNvCxnSpPr>
            <a:stCxn id="32" idx="1"/>
          </p:cNvCxnSpPr>
          <p:nvPr/>
        </p:nvCxnSpPr>
        <p:spPr bwMode="auto">
          <a:xfrm rot="10800000" flipV="1">
            <a:off x="4542310" y="925426"/>
            <a:ext cx="3347667" cy="162761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28" y="3138248"/>
            <a:ext cx="16954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3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4061" y="1124744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err="1" smtClean="0">
                <a:latin typeface="+mn-ea"/>
              </a:rPr>
              <a:t>후작업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만일 캡슐에 </a:t>
            </a:r>
            <a:r>
              <a:rPr lang="en-US" altLang="ko-KR" sz="1600" kern="0" dirty="0" smtClean="0">
                <a:latin typeface="+mn-ea"/>
              </a:rPr>
              <a:t>mesh</a:t>
            </a:r>
            <a:r>
              <a:rPr lang="ko-KR" altLang="en-US" sz="1600" kern="0" dirty="0" smtClean="0">
                <a:latin typeface="+mn-ea"/>
              </a:rPr>
              <a:t>가 포함되지 않는다면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이런 부분을 찾아서 수정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061" y="2420888"/>
            <a:ext cx="4532659" cy="3531961"/>
            <a:chOff x="39341" y="2722811"/>
            <a:chExt cx="5090583" cy="41446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1" y="2722811"/>
              <a:ext cx="2388706" cy="414468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7202" y="2722811"/>
              <a:ext cx="2942722" cy="4018557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5070987" y="2420888"/>
            <a:ext cx="3999070" cy="3298477"/>
            <a:chOff x="4821402" y="2722811"/>
            <a:chExt cx="4937697" cy="394654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1402" y="2722811"/>
              <a:ext cx="1908167" cy="394654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9568" y="2723555"/>
              <a:ext cx="3029531" cy="3945805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 bwMode="auto">
          <a:xfrm>
            <a:off x="1936518" y="5741834"/>
            <a:ext cx="977332" cy="2880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efore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533102" y="5664818"/>
            <a:ext cx="977332" cy="2880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After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31" name="타원형 설명선 30"/>
          <p:cNvSpPr/>
          <p:nvPr/>
        </p:nvSpPr>
        <p:spPr bwMode="auto">
          <a:xfrm>
            <a:off x="2977008" y="5952849"/>
            <a:ext cx="2056452" cy="913305"/>
          </a:xfrm>
          <a:prstGeom prst="wedgeEllipseCallout">
            <a:avLst>
              <a:gd name="adj1" fmla="val -115584"/>
              <a:gd name="adj2" fmla="val -2095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/>
              <a:t>캡슐에 포함되지 않은 </a:t>
            </a:r>
            <a:r>
              <a:rPr lang="en-US" altLang="ko-KR" sz="1050" dirty="0" smtClean="0"/>
              <a:t>mesh </a:t>
            </a:r>
            <a:r>
              <a:rPr lang="ko-KR" altLang="en-US" sz="1050" dirty="0" smtClean="0"/>
              <a:t>부분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505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4061" y="1124744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err="1" smtClean="0">
                <a:latin typeface="+mn-ea"/>
              </a:rPr>
              <a:t>후작업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만일 캡슐에 </a:t>
            </a:r>
            <a:r>
              <a:rPr lang="en-US" altLang="ko-KR" sz="1600" kern="0" dirty="0" smtClean="0">
                <a:latin typeface="+mn-ea"/>
              </a:rPr>
              <a:t>mesh</a:t>
            </a:r>
            <a:r>
              <a:rPr lang="ko-KR" altLang="en-US" sz="1600" kern="0" dirty="0" smtClean="0">
                <a:latin typeface="+mn-ea"/>
              </a:rPr>
              <a:t>가 포함되지 않는다면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이런 부분을 찾아서 수정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03879" y="3686199"/>
            <a:ext cx="3360163" cy="2447208"/>
            <a:chOff x="224576" y="2204864"/>
            <a:chExt cx="5862392" cy="465313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576" y="2204864"/>
              <a:ext cx="2032598" cy="465313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4598" y="2204864"/>
              <a:ext cx="3842370" cy="459759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5581499" y="3548763"/>
            <a:ext cx="3562501" cy="2770872"/>
            <a:chOff x="5561622" y="3285520"/>
            <a:chExt cx="3562501" cy="277087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1622" y="3285520"/>
              <a:ext cx="1490493" cy="277087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2116" y="3286048"/>
              <a:ext cx="2072007" cy="2753764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 bwMode="auto">
          <a:xfrm>
            <a:off x="6454011" y="6133407"/>
            <a:ext cx="977332" cy="2880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After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280" y="641054"/>
            <a:ext cx="1490493" cy="291916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 bwMode="auto">
          <a:xfrm>
            <a:off x="1537810" y="3416884"/>
            <a:ext cx="977332" cy="2880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efore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295" y="495194"/>
            <a:ext cx="1600077" cy="30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7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4061" y="1124744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err="1" smtClean="0">
                <a:latin typeface="+mn-ea"/>
              </a:rPr>
              <a:t>후작업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관절을 구부렸을 때 이상한 지점도 조정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330029"/>
            <a:ext cx="3325827" cy="45150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651" y="2225340"/>
            <a:ext cx="3019425" cy="4724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2007376" y="2041998"/>
            <a:ext cx="977332" cy="2880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efore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860032" y="1987430"/>
            <a:ext cx="977332" cy="2880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After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63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4061" y="1124744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중간 결과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일단 완성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6822"/>
            <a:ext cx="3370042" cy="47285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1845121"/>
            <a:ext cx="2470579" cy="45464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204" y="1863204"/>
            <a:ext cx="3596796" cy="4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565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중간 결과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그래도 이상한 부분</a:t>
            </a:r>
            <a:r>
              <a:rPr lang="en-US" altLang="ko-KR" sz="1600" kern="0" dirty="0" smtClean="0">
                <a:latin typeface="+mn-ea"/>
              </a:rPr>
              <a:t>…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권총집 같은 부분이 옷감처럼 늘어난다면</a:t>
            </a:r>
            <a:r>
              <a:rPr lang="en-US" altLang="ko-KR" sz="1600" kern="0" dirty="0" smtClean="0">
                <a:latin typeface="+mn-ea"/>
              </a:rPr>
              <a:t>… </a:t>
            </a:r>
            <a:endParaRPr lang="en-US" altLang="ko-KR" sz="1600" kern="0" dirty="0"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516216" y="-8756"/>
            <a:ext cx="2649488" cy="2092004"/>
            <a:chOff x="6516216" y="-8756"/>
            <a:chExt cx="2649488" cy="209200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216" y="-8756"/>
              <a:ext cx="2649488" cy="2092004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 bwMode="auto">
            <a:xfrm>
              <a:off x="6968958" y="576537"/>
              <a:ext cx="894878" cy="942382"/>
            </a:xfrm>
            <a:prstGeom prst="ellipse">
              <a:avLst/>
            </a:prstGeom>
            <a:noFill/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935400" y="0"/>
            <a:ext cx="1623984" cy="1879675"/>
            <a:chOff x="4644008" y="-8756"/>
            <a:chExt cx="1623984" cy="187967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4008" y="-8756"/>
              <a:ext cx="1623984" cy="1879675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 bwMode="auto">
            <a:xfrm>
              <a:off x="4997063" y="298624"/>
              <a:ext cx="894878" cy="942382"/>
            </a:xfrm>
            <a:prstGeom prst="ellipse">
              <a:avLst/>
            </a:prstGeom>
            <a:noFill/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21" name="solider kick refined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0397" y="225323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8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565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Vertex </a:t>
            </a:r>
            <a:r>
              <a:rPr lang="ko-KR" altLang="en-US" sz="2000" kern="0" dirty="0" smtClean="0">
                <a:latin typeface="+mn-ea"/>
              </a:rPr>
              <a:t>가중치</a:t>
            </a:r>
            <a:r>
              <a:rPr lang="en-US" altLang="ko-KR" sz="2000" kern="0" dirty="0" smtClean="0">
                <a:latin typeface="+mn-ea"/>
              </a:rPr>
              <a:t>(weight) </a:t>
            </a:r>
            <a:r>
              <a:rPr lang="ko-KR" altLang="en-US" sz="2000" kern="0" dirty="0" smtClean="0">
                <a:latin typeface="+mn-ea"/>
              </a:rPr>
              <a:t>설정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Skin </a:t>
            </a:r>
            <a:r>
              <a:rPr lang="en-US" altLang="ko-KR" sz="1600" dirty="0" smtClean="0"/>
              <a:t>Parameters </a:t>
            </a:r>
            <a:r>
              <a:rPr lang="ko-KR" altLang="en-US" sz="1600" dirty="0" err="1" smtClean="0"/>
              <a:t>롤아웃을</a:t>
            </a:r>
            <a:r>
              <a:rPr lang="ko-KR" altLang="en-US" sz="1600" dirty="0" smtClean="0"/>
              <a:t> 그림처럼 설정</a:t>
            </a:r>
            <a:r>
              <a:rPr lang="en-US" altLang="ko-KR" sz="1600" dirty="0" smtClean="0"/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b="1" kern="0" dirty="0" smtClean="0">
                <a:solidFill>
                  <a:srgbClr val="FF0000"/>
                </a:solidFill>
                <a:latin typeface="+mn-ea"/>
              </a:rPr>
              <a:t>목표는 옷감이 아닌 변형되지 않는 액세서리 표현</a:t>
            </a:r>
            <a:endParaRPr lang="en-US" altLang="ko-KR" sz="1600" b="1" kern="0" dirty="0" smtClean="0">
              <a:solidFill>
                <a:srgbClr val="FF0000"/>
              </a:solidFill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클릭해서 액세서리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dirty="0"/>
              <a:t>Weight </a:t>
            </a:r>
            <a:r>
              <a:rPr lang="en-US" altLang="ko-KR" sz="1600" dirty="0" smtClean="0"/>
              <a:t>Properties </a:t>
            </a:r>
            <a:r>
              <a:rPr lang="ko-KR" altLang="en-US" sz="1600" dirty="0" err="1" smtClean="0"/>
              <a:t>롤아웃에서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Weight </a:t>
            </a:r>
            <a:r>
              <a:rPr lang="en-US" altLang="ko-KR" sz="1600" dirty="0" smtClean="0"/>
              <a:t>Table </a:t>
            </a:r>
            <a:r>
              <a:rPr lang="ko-KR" altLang="en-US" sz="1600" dirty="0" smtClean="0"/>
              <a:t>단추 클릭</a:t>
            </a:r>
            <a:endParaRPr lang="en-US" altLang="ko-KR" sz="16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때 </a:t>
            </a:r>
            <a:r>
              <a:rPr lang="en-US" altLang="ko-KR" sz="1600" dirty="0"/>
              <a:t>Weight </a:t>
            </a:r>
            <a:r>
              <a:rPr lang="en-US" altLang="ko-KR" sz="1600" dirty="0" smtClean="0"/>
              <a:t>Table </a:t>
            </a:r>
            <a:r>
              <a:rPr lang="ko-KR" altLang="en-US" sz="1600" dirty="0" smtClean="0"/>
              <a:t>대화상자 열림</a:t>
            </a:r>
            <a:endParaRPr lang="en-US" altLang="ko-KR" sz="1600" kern="0" dirty="0" smtClean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580112" y="153765"/>
            <a:ext cx="3450729" cy="1979092"/>
            <a:chOff x="5436096" y="153764"/>
            <a:chExt cx="3594745" cy="2085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6096" y="153764"/>
              <a:ext cx="1628775" cy="20859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6816" y="153764"/>
              <a:ext cx="1724025" cy="2047875"/>
            </a:xfrm>
            <a:prstGeom prst="rect">
              <a:avLst/>
            </a:prstGeom>
          </p:spPr>
        </p:pic>
        <p:sp>
          <p:nvSpPr>
            <p:cNvPr id="12" name="오른쪽 화살표 11"/>
            <p:cNvSpPr/>
            <p:nvPr/>
          </p:nvSpPr>
          <p:spPr bwMode="auto">
            <a:xfrm>
              <a:off x="6887789" y="891868"/>
              <a:ext cx="596109" cy="460744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67930" y="3693211"/>
            <a:ext cx="5702440" cy="2188530"/>
            <a:chOff x="251520" y="3558623"/>
            <a:chExt cx="7151949" cy="284016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520" y="3665113"/>
              <a:ext cx="3609975" cy="27336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4734" y="3664055"/>
              <a:ext cx="3748735" cy="2734733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835038" y="3558623"/>
              <a:ext cx="488057" cy="566145"/>
              <a:chOff x="843583" y="3430091"/>
              <a:chExt cx="272785" cy="277022"/>
            </a:xfrm>
          </p:grpSpPr>
          <p:sp>
            <p:nvSpPr>
              <p:cNvPr id="18" name="타원형 설명선 17"/>
              <p:cNvSpPr/>
              <p:nvPr/>
            </p:nvSpPr>
            <p:spPr bwMode="auto">
              <a:xfrm>
                <a:off x="843583" y="3430091"/>
                <a:ext cx="272785" cy="277022"/>
              </a:xfrm>
              <a:prstGeom prst="wedgeEllipseCallout">
                <a:avLst>
                  <a:gd name="adj1" fmla="val 14901"/>
                  <a:gd name="adj2" fmla="val 17539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9592" y="3482823"/>
                <a:ext cx="179475" cy="183598"/>
              </a:xfrm>
              <a:prstGeom prst="rect">
                <a:avLst/>
              </a:prstGeom>
            </p:spPr>
          </p:pic>
        </p:grpSp>
        <p:sp>
          <p:nvSpPr>
            <p:cNvPr id="20" name="오른쪽 화살표 19"/>
            <p:cNvSpPr/>
            <p:nvPr/>
          </p:nvSpPr>
          <p:spPr bwMode="auto">
            <a:xfrm>
              <a:off x="3575381" y="4437112"/>
              <a:ext cx="572227" cy="437136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B</a:t>
              </a: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643955" y="3815459"/>
            <a:ext cx="1617904" cy="2266950"/>
            <a:chOff x="6202121" y="2256729"/>
            <a:chExt cx="1617904" cy="226695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2121" y="2256729"/>
              <a:ext cx="1543050" cy="226695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 bwMode="auto">
            <a:xfrm>
              <a:off x="6566000" y="3641552"/>
              <a:ext cx="1254025" cy="20654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8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Envelope </a:t>
            </a:r>
            <a:r>
              <a:rPr lang="ko-KR" altLang="en-US" sz="1600" kern="0" dirty="0" smtClean="0">
                <a:latin typeface="+mn-ea"/>
              </a:rPr>
              <a:t>변형하기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Soldier </a:t>
            </a:r>
            <a:r>
              <a:rPr lang="ko-KR" altLang="en-US" sz="1200" kern="0" dirty="0" smtClean="0">
                <a:latin typeface="+mn-ea"/>
              </a:rPr>
              <a:t>모델을 선택한 다음 </a:t>
            </a:r>
            <a:r>
              <a:rPr lang="en-US" altLang="ko-KR" sz="1200" kern="0" dirty="0" smtClean="0">
                <a:latin typeface="+mn-ea"/>
              </a:rPr>
              <a:t>Modifier Stack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Skin </a:t>
            </a:r>
            <a:r>
              <a:rPr lang="ko-KR" altLang="en-US" sz="1200" kern="0" dirty="0" smtClean="0">
                <a:latin typeface="+mn-ea"/>
              </a:rPr>
              <a:t>앞의 검은색 사각형 클릭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아래에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있는 </a:t>
            </a:r>
            <a:r>
              <a:rPr lang="en-US" altLang="ko-KR" sz="1200" kern="0" dirty="0" smtClean="0">
                <a:latin typeface="+mn-ea"/>
              </a:rPr>
              <a:t>Envelope </a:t>
            </a:r>
            <a:r>
              <a:rPr lang="ko-KR" altLang="en-US" sz="1200" kern="0" dirty="0" smtClean="0">
                <a:latin typeface="+mn-ea"/>
              </a:rPr>
              <a:t>클릭</a:t>
            </a:r>
            <a:r>
              <a:rPr lang="en-US" altLang="ko-KR" sz="1200" kern="0" dirty="0" smtClean="0">
                <a:latin typeface="+mn-ea"/>
              </a:rPr>
              <a:t>(A)</a:t>
            </a:r>
            <a:r>
              <a:rPr lang="ko-KR" altLang="en-US" sz="1200" kern="0" dirty="0" smtClean="0">
                <a:latin typeface="+mn-ea"/>
              </a:rPr>
              <a:t> 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Parameters &gt; Edit Envelopes </a:t>
            </a:r>
            <a:r>
              <a:rPr lang="ko-KR" altLang="en-US" sz="1200" kern="0" dirty="0" smtClean="0">
                <a:latin typeface="+mn-ea"/>
              </a:rPr>
              <a:t>클릭 상태 확인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이 때 </a:t>
            </a:r>
            <a:r>
              <a:rPr lang="en-US" altLang="ko-KR" sz="1200" kern="0" dirty="0">
                <a:latin typeface="+mn-ea"/>
              </a:rPr>
              <a:t>Biped </a:t>
            </a:r>
            <a:r>
              <a:rPr lang="ko-KR" altLang="en-US" sz="1200" kern="0" dirty="0">
                <a:latin typeface="+mn-ea"/>
              </a:rPr>
              <a:t>뼈대는 선분으로 </a:t>
            </a:r>
            <a:r>
              <a:rPr lang="ko-KR" altLang="en-US" sz="1200" kern="0" dirty="0" smtClean="0">
                <a:latin typeface="+mn-ea"/>
              </a:rPr>
              <a:t>표시</a:t>
            </a:r>
            <a:r>
              <a:rPr lang="en-US" altLang="ko-KR" sz="1200" kern="0" dirty="0" smtClean="0">
                <a:latin typeface="+mn-ea"/>
              </a:rPr>
              <a:t>, Envelope</a:t>
            </a:r>
            <a:r>
              <a:rPr lang="ko-KR" altLang="en-US" sz="1200" kern="0" dirty="0" smtClean="0">
                <a:latin typeface="+mn-ea"/>
              </a:rPr>
              <a:t>는 캡슐 형태로 표현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안쪽 캡슐은 해당 뼈대의 영향을 가장 크게 받는 영역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바깥쪽 캡슐은 점차 그 영향력이 거리에 비례해서 감소하는 영역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06" y="566122"/>
            <a:ext cx="1543050" cy="923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5289"/>
            <a:ext cx="1860785" cy="20627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106" y="1556277"/>
            <a:ext cx="1657350" cy="67627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796136" y="2176142"/>
            <a:ext cx="2959040" cy="2199431"/>
            <a:chOff x="5796136" y="2176142"/>
            <a:chExt cx="2959040" cy="219943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026" y="2261023"/>
              <a:ext cx="1581150" cy="2114550"/>
            </a:xfrm>
            <a:prstGeom prst="rect">
              <a:avLst/>
            </a:prstGeom>
          </p:spPr>
        </p:pic>
        <p:sp>
          <p:nvSpPr>
            <p:cNvPr id="15" name="타원형 설명선 14"/>
            <p:cNvSpPr/>
            <p:nvPr/>
          </p:nvSpPr>
          <p:spPr bwMode="auto">
            <a:xfrm>
              <a:off x="5796136" y="2176142"/>
              <a:ext cx="1442113" cy="415264"/>
            </a:xfrm>
            <a:prstGeom prst="wedgeEllipseCallout">
              <a:avLst>
                <a:gd name="adj1" fmla="val 54087"/>
                <a:gd name="adj2" fmla="val 7823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smtClean="0"/>
                <a:t>각 부분별로 선택 가능</a:t>
              </a:r>
              <a:endPara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005" y="2867739"/>
            <a:ext cx="2627784" cy="1507834"/>
          </a:xfrm>
          <a:prstGeom prst="rect">
            <a:avLst/>
          </a:prstGeom>
        </p:spPr>
      </p:pic>
      <p:sp>
        <p:nvSpPr>
          <p:cNvPr id="17" name="타원형 설명선 16"/>
          <p:cNvSpPr/>
          <p:nvPr/>
        </p:nvSpPr>
        <p:spPr bwMode="auto">
          <a:xfrm>
            <a:off x="134860" y="3926350"/>
            <a:ext cx="1442113" cy="415264"/>
          </a:xfrm>
          <a:prstGeom prst="wedgeEllipseCallout">
            <a:avLst>
              <a:gd name="adj1" fmla="val 63334"/>
              <a:gd name="adj2" fmla="val -4333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 smtClean="0"/>
              <a:t>Bone (</a:t>
            </a:r>
            <a:r>
              <a:rPr lang="ko-KR" altLang="en-US" sz="1050" dirty="0" smtClean="0"/>
              <a:t>뼈대</a:t>
            </a:r>
            <a:r>
              <a:rPr lang="en-US" altLang="ko-KR" sz="1050" dirty="0" smtClean="0"/>
              <a:t>)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타원형 설명선 17"/>
          <p:cNvSpPr/>
          <p:nvPr/>
        </p:nvSpPr>
        <p:spPr bwMode="auto">
          <a:xfrm>
            <a:off x="3055195" y="3549783"/>
            <a:ext cx="1442113" cy="415264"/>
          </a:xfrm>
          <a:prstGeom prst="wedgeEllipseCallout">
            <a:avLst>
              <a:gd name="adj1" fmla="val -74048"/>
              <a:gd name="adj2" fmla="val 1859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 smtClean="0"/>
              <a:t>vertex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타원형 설명선 18"/>
          <p:cNvSpPr/>
          <p:nvPr/>
        </p:nvSpPr>
        <p:spPr bwMode="auto">
          <a:xfrm>
            <a:off x="3563888" y="2867739"/>
            <a:ext cx="1442113" cy="682044"/>
          </a:xfrm>
          <a:prstGeom prst="wedgeEllipseCallout">
            <a:avLst>
              <a:gd name="adj1" fmla="val -74048"/>
              <a:gd name="adj2" fmla="val 1859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/>
              <a:t>색상으로 영향을 미치는 정도 표현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0785" y="4414794"/>
            <a:ext cx="1855292" cy="2043745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 bwMode="auto">
          <a:xfrm>
            <a:off x="1604088" y="5301208"/>
            <a:ext cx="599619" cy="450202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93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565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sz="1600" dirty="0" smtClean="0"/>
              <a:t>Weight Table </a:t>
            </a:r>
            <a:r>
              <a:rPr lang="ko-KR" altLang="en-US" sz="1600" dirty="0"/>
              <a:t>대화상자에서 </a:t>
            </a:r>
            <a:r>
              <a:rPr lang="en-US" altLang="ko-KR" sz="1600" dirty="0"/>
              <a:t>Options &gt; Show Affected </a:t>
            </a:r>
            <a:r>
              <a:rPr lang="en-US" altLang="ko-KR" sz="1600" dirty="0" smtClean="0"/>
              <a:t>Bones (A)</a:t>
            </a:r>
          </a:p>
          <a:p>
            <a:r>
              <a:rPr lang="ko-KR" altLang="en-US" sz="1600" dirty="0" smtClean="0"/>
              <a:t>아래 쪽 </a:t>
            </a:r>
            <a:r>
              <a:rPr lang="ko-KR" altLang="en-US" sz="1600" dirty="0" err="1" smtClean="0"/>
              <a:t>드롭다운</a:t>
            </a:r>
            <a:r>
              <a:rPr lang="ko-KR" altLang="en-US" sz="1600" dirty="0" smtClean="0"/>
              <a:t> 목록에서 </a:t>
            </a:r>
            <a:r>
              <a:rPr lang="en-US" altLang="ko-KR" sz="1600" dirty="0"/>
              <a:t>Selected </a:t>
            </a:r>
            <a:r>
              <a:rPr lang="en-US" altLang="ko-KR" sz="1600" dirty="0" smtClean="0"/>
              <a:t>Vertices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(B)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368919"/>
            <a:ext cx="6414889" cy="40093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445891"/>
            <a:ext cx="1866900" cy="1238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37" y="5961570"/>
            <a:ext cx="1247775" cy="704850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 bwMode="auto">
          <a:xfrm flipH="1">
            <a:off x="1950249" y="2465958"/>
            <a:ext cx="515086" cy="437136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 bwMode="auto">
          <a:xfrm flipH="1">
            <a:off x="1895913" y="5944961"/>
            <a:ext cx="515086" cy="437136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63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565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sz="1600" dirty="0" err="1" smtClean="0"/>
              <a:t>VertexID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열을 모두 드래그해서 모두 선택 </a:t>
            </a:r>
            <a:r>
              <a:rPr lang="en-US" altLang="ko-KR" sz="1600" dirty="0" smtClean="0"/>
              <a:t>(A) </a:t>
            </a:r>
          </a:p>
          <a:p>
            <a:r>
              <a:rPr lang="en-US" altLang="ko-KR" sz="1600" dirty="0" smtClean="0"/>
              <a:t>Bip001 Pelvis</a:t>
            </a:r>
            <a:r>
              <a:rPr lang="ko-KR" altLang="en-US" sz="1600" dirty="0" smtClean="0"/>
              <a:t>라고 표시된 상자 클릭</a:t>
            </a:r>
            <a:r>
              <a:rPr lang="en-US" altLang="ko-KR" sz="1600" dirty="0" smtClean="0"/>
              <a:t>(B)</a:t>
            </a:r>
          </a:p>
          <a:p>
            <a:r>
              <a:rPr lang="ko-KR" altLang="en-US" sz="1600" dirty="0" smtClean="0"/>
              <a:t>아래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항목 하나를 선택해서 </a:t>
            </a:r>
            <a:r>
              <a:rPr lang="en-US" altLang="ko-KR" sz="1600" dirty="0" smtClean="0"/>
              <a:t>1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이렇게 하면 모든 열 값들이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로 변경 </a:t>
            </a:r>
            <a:r>
              <a:rPr lang="en-US" altLang="ko-KR" sz="1600" dirty="0" smtClean="0"/>
              <a:t>(C)</a:t>
            </a:r>
            <a:br>
              <a:rPr lang="en-US" altLang="ko-KR" sz="1600" dirty="0" smtClean="0"/>
            </a:br>
            <a:r>
              <a:rPr lang="ko-KR" altLang="en-US" sz="1600" dirty="0" smtClean="0"/>
              <a:t>다른 열 값들은 모두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으로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변경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권총집에만 </a:t>
            </a:r>
            <a:r>
              <a:rPr lang="en-US" altLang="ko-KR" sz="1600" dirty="0" smtClean="0"/>
              <a:t>1.0 </a:t>
            </a:r>
            <a:r>
              <a:rPr lang="ko-KR" altLang="en-US" sz="1600" dirty="0" smtClean="0"/>
              <a:t>적용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움직이지 않음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6" y="2359353"/>
            <a:ext cx="5057382" cy="31608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504" y="2359353"/>
            <a:ext cx="5034136" cy="31463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79" y="5340905"/>
            <a:ext cx="3781425" cy="1524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789960" y="2985145"/>
            <a:ext cx="389141" cy="436251"/>
            <a:chOff x="5580112" y="1217544"/>
            <a:chExt cx="389141" cy="436251"/>
          </a:xfrm>
        </p:grpSpPr>
        <p:sp>
          <p:nvSpPr>
            <p:cNvPr id="12" name="타원형 설명선 11"/>
            <p:cNvSpPr/>
            <p:nvPr/>
          </p:nvSpPr>
          <p:spPr bwMode="auto">
            <a:xfrm>
              <a:off x="5580112" y="1217544"/>
              <a:ext cx="389141" cy="436251"/>
            </a:xfrm>
            <a:prstGeom prst="wedgeEllipseCallout">
              <a:avLst>
                <a:gd name="adj1" fmla="val -151543"/>
                <a:gd name="adj2" fmla="val -8442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0012" y="1300586"/>
              <a:ext cx="256030" cy="289128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672" y="5432508"/>
            <a:ext cx="2247900" cy="135255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 bwMode="auto">
          <a:xfrm>
            <a:off x="3191709" y="3146308"/>
            <a:ext cx="783065" cy="437136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 bwMode="auto">
          <a:xfrm rot="19082947" flipH="1">
            <a:off x="3238251" y="5049732"/>
            <a:ext cx="1427690" cy="437136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 bwMode="auto">
          <a:xfrm>
            <a:off x="3839056" y="6110052"/>
            <a:ext cx="783065" cy="437136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400" b="1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6255" y="-10537"/>
            <a:ext cx="2289101" cy="17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565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sz="1600" dirty="0" smtClean="0"/>
              <a:t>비교</a:t>
            </a:r>
            <a:endParaRPr lang="en-US" altLang="ko-KR" sz="1600" dirty="0"/>
          </a:p>
        </p:txBody>
      </p:sp>
      <p:pic>
        <p:nvPicPr>
          <p:cNvPr id="15" name="solider kick refined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134639"/>
            <a:ext cx="4761734" cy="357130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 bwMode="auto">
          <a:xfrm>
            <a:off x="6229749" y="1611750"/>
            <a:ext cx="977332" cy="2880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After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824096" y="1621672"/>
            <a:ext cx="977332" cy="2880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efore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6" name="[BADAK]solider kick refined2 holster fix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02416" y="2140137"/>
            <a:ext cx="460851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565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sz="1600" dirty="0" smtClean="0"/>
              <a:t>Footstep </a:t>
            </a:r>
            <a:r>
              <a:rPr lang="ko-KR" altLang="en-US" sz="1600" dirty="0" smtClean="0"/>
              <a:t>애니메이션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적용</a:t>
            </a:r>
            <a:endParaRPr lang="en-US" altLang="ko-KR" sz="1600" dirty="0" smtClean="0"/>
          </a:p>
          <a:p>
            <a:pPr lvl="1"/>
            <a:r>
              <a:rPr lang="ko-KR" altLang="en-US" sz="1200" dirty="0" smtClean="0"/>
              <a:t>기존 애니메이션 삭제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드래그해서 모든 키 선택</a:t>
            </a:r>
            <a:r>
              <a:rPr lang="en-US" altLang="ko-KR" sz="1200" dirty="0" smtClean="0"/>
              <a:t>, Del </a:t>
            </a:r>
            <a:r>
              <a:rPr lang="ko-KR" altLang="en-US" sz="1200" dirty="0" smtClean="0"/>
              <a:t>키</a:t>
            </a:r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Biped </a:t>
            </a:r>
            <a:r>
              <a:rPr lang="ko-KR" altLang="en-US" sz="1200" dirty="0" smtClean="0"/>
              <a:t>임의의 부분 선택 </a:t>
            </a:r>
            <a:r>
              <a:rPr lang="en-US" altLang="ko-KR" sz="1200" dirty="0" smtClean="0"/>
              <a:t>&gt; Motion &gt; Footstep mode</a:t>
            </a: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1988840"/>
            <a:ext cx="8411042" cy="3156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20" y="3005732"/>
            <a:ext cx="285750" cy="314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885" y="3015258"/>
            <a:ext cx="342900" cy="29527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 bwMode="auto">
          <a:xfrm>
            <a:off x="1239820" y="2936557"/>
            <a:ext cx="783065" cy="437136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15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565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sz="1600" dirty="0" smtClean="0"/>
              <a:t>결과</a:t>
            </a:r>
            <a:r>
              <a:rPr lang="en-US" altLang="ko-KR" sz="1600" dirty="0" smtClean="0"/>
              <a:t> Walk</a:t>
            </a:r>
          </a:p>
        </p:txBody>
      </p:sp>
      <p:pic>
        <p:nvPicPr>
          <p:cNvPr id="8" name="[BADAK]solider wal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696" y="177281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00034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17" y="1627627"/>
            <a:ext cx="7545826" cy="3740885"/>
          </a:xfrm>
          <a:prstGeom prst="rect">
            <a:avLst/>
          </a:prstGeom>
        </p:spPr>
      </p:pic>
      <p:sp>
        <p:nvSpPr>
          <p:cNvPr id="23" name="타원형 설명선 22"/>
          <p:cNvSpPr/>
          <p:nvPr/>
        </p:nvSpPr>
        <p:spPr bwMode="auto">
          <a:xfrm>
            <a:off x="1586755" y="4365631"/>
            <a:ext cx="1442113" cy="415264"/>
          </a:xfrm>
          <a:prstGeom prst="wedgeEllipseCallout">
            <a:avLst>
              <a:gd name="adj1" fmla="val 155666"/>
              <a:gd name="adj2" fmla="val -10653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/>
              <a:t>영향력 중간 </a:t>
            </a:r>
            <a:r>
              <a:rPr lang="en-US" altLang="ko-KR" sz="1050" dirty="0" smtClean="0"/>
              <a:t>: </a:t>
            </a:r>
            <a:r>
              <a:rPr lang="ko-KR" altLang="en-US" sz="1050" b="1" dirty="0" smtClean="0">
                <a:solidFill>
                  <a:srgbClr val="FFC000"/>
                </a:solidFill>
              </a:rPr>
              <a:t>노란색</a:t>
            </a:r>
            <a:endParaRPr kumimoji="0" lang="ko-KR" altLang="en-US" sz="1050" b="1" i="0" u="none" strike="noStrike" normalizeH="0" baseline="0" dirty="0" smtClean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32" name="타원형 설명선 31"/>
          <p:cNvSpPr/>
          <p:nvPr/>
        </p:nvSpPr>
        <p:spPr bwMode="auto">
          <a:xfrm>
            <a:off x="7536650" y="4573263"/>
            <a:ext cx="1442113" cy="415264"/>
          </a:xfrm>
          <a:prstGeom prst="wedgeEllipseCallout">
            <a:avLst>
              <a:gd name="adj1" fmla="val -211020"/>
              <a:gd name="adj2" fmla="val -33068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/>
              <a:t>영향력이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높은 부분 </a:t>
            </a:r>
            <a:r>
              <a:rPr lang="en-US" altLang="ko-KR" sz="1050" dirty="0" smtClean="0"/>
              <a:t>: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빨간색</a:t>
            </a:r>
            <a:endParaRPr kumimoji="0" lang="ko-KR" altLang="en-US" sz="1050" b="1" i="0" u="none" strike="noStrike" normalizeH="0" baseline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33" name="타원형 설명선 32"/>
          <p:cNvSpPr/>
          <p:nvPr/>
        </p:nvSpPr>
        <p:spPr bwMode="auto">
          <a:xfrm>
            <a:off x="7725413" y="1836959"/>
            <a:ext cx="1442113" cy="682044"/>
          </a:xfrm>
          <a:prstGeom prst="wedgeEllipseCallout">
            <a:avLst>
              <a:gd name="adj1" fmla="val -74048"/>
              <a:gd name="adj2" fmla="val 1859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/>
              <a:t>현재 선택한 </a:t>
            </a:r>
            <a:r>
              <a:rPr lang="en-US" altLang="ko-KR" sz="1050" dirty="0" smtClean="0"/>
              <a:t>Bone</a:t>
            </a:r>
            <a:r>
              <a:rPr lang="ko-KR" altLang="en-US" sz="1050" dirty="0" smtClean="0"/>
              <a:t>은 </a:t>
            </a:r>
            <a:r>
              <a:rPr lang="en-US" altLang="ko-KR" sz="1050" dirty="0" smtClean="0"/>
              <a:t>Spine2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타원형 설명선 33"/>
          <p:cNvSpPr/>
          <p:nvPr/>
        </p:nvSpPr>
        <p:spPr bwMode="auto">
          <a:xfrm>
            <a:off x="1423266" y="5248092"/>
            <a:ext cx="1442113" cy="415264"/>
          </a:xfrm>
          <a:prstGeom prst="wedgeEllipseCallout">
            <a:avLst>
              <a:gd name="adj1" fmla="val 166599"/>
              <a:gd name="adj2" fmla="val -16537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/>
              <a:t>영향력 낮음</a:t>
            </a:r>
            <a:r>
              <a:rPr lang="en-US" altLang="ko-KR" sz="1050" dirty="0" smtClean="0"/>
              <a:t>: </a:t>
            </a:r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파란색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타원형 설명선 34"/>
          <p:cNvSpPr/>
          <p:nvPr/>
        </p:nvSpPr>
        <p:spPr bwMode="auto">
          <a:xfrm>
            <a:off x="1448609" y="1970349"/>
            <a:ext cx="1442113" cy="415264"/>
          </a:xfrm>
          <a:prstGeom prst="wedgeEllipseCallout">
            <a:avLst>
              <a:gd name="adj1" fmla="val 170425"/>
              <a:gd name="adj2" fmla="val 8329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/>
              <a:t>영향력 낮음</a:t>
            </a:r>
            <a:r>
              <a:rPr lang="en-US" altLang="ko-KR" sz="1050" dirty="0" smtClean="0"/>
              <a:t>: </a:t>
            </a:r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파란색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타원형 설명선 35"/>
          <p:cNvSpPr/>
          <p:nvPr/>
        </p:nvSpPr>
        <p:spPr bwMode="auto">
          <a:xfrm>
            <a:off x="1730771" y="2833125"/>
            <a:ext cx="1442113" cy="415264"/>
          </a:xfrm>
          <a:prstGeom prst="wedgeEllipseCallout">
            <a:avLst>
              <a:gd name="adj1" fmla="val 162772"/>
              <a:gd name="adj2" fmla="val -402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/>
              <a:t>영향력 중간 </a:t>
            </a:r>
            <a:r>
              <a:rPr lang="en-US" altLang="ko-KR" sz="1050" dirty="0" smtClean="0"/>
              <a:t>: </a:t>
            </a:r>
            <a:r>
              <a:rPr lang="ko-KR" altLang="en-US" sz="1050" b="1" dirty="0" smtClean="0">
                <a:solidFill>
                  <a:srgbClr val="FFC000"/>
                </a:solidFill>
              </a:rPr>
              <a:t>노란색</a:t>
            </a:r>
            <a:endParaRPr kumimoji="0" lang="ko-KR" altLang="en-US" sz="1050" b="1" i="0" u="none" strike="noStrike" normalizeH="0" baseline="0" dirty="0" smtClean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-29692" y="1940286"/>
            <a:ext cx="1487170" cy="3558251"/>
            <a:chOff x="-36229" y="836630"/>
            <a:chExt cx="1487170" cy="3558251"/>
          </a:xfrm>
        </p:grpSpPr>
        <p:sp>
          <p:nvSpPr>
            <p:cNvPr id="38" name="아래쪽 화살표 37"/>
            <p:cNvSpPr/>
            <p:nvPr/>
          </p:nvSpPr>
          <p:spPr bwMode="auto">
            <a:xfrm flipV="1">
              <a:off x="179512" y="1556792"/>
              <a:ext cx="432048" cy="2103316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716957" y="1663949"/>
              <a:ext cx="432048" cy="39689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 bwMode="auto">
            <a:xfrm>
              <a:off x="716058" y="2047567"/>
              <a:ext cx="432048" cy="396899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714713" y="2444466"/>
              <a:ext cx="432048" cy="396899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714713" y="2851490"/>
              <a:ext cx="432048" cy="396899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3" name="타원형 설명선 42"/>
            <p:cNvSpPr/>
            <p:nvPr/>
          </p:nvSpPr>
          <p:spPr bwMode="auto">
            <a:xfrm>
              <a:off x="8828" y="836630"/>
              <a:ext cx="1442113" cy="682044"/>
            </a:xfrm>
            <a:prstGeom prst="wedgeEllipseCallout">
              <a:avLst>
                <a:gd name="adj1" fmla="val -28474"/>
                <a:gd name="adj2" fmla="val 1719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 dirty="0" smtClean="0"/>
                <a:t>가중치</a:t>
              </a:r>
              <a:r>
                <a:rPr lang="en-US" altLang="ko-KR" sz="900" b="1" dirty="0" smtClean="0"/>
                <a:t>(</a:t>
              </a:r>
              <a:r>
                <a:rPr lang="ko-KR" altLang="en-US" sz="900" b="1" dirty="0" smtClean="0"/>
                <a:t>영향력</a:t>
              </a:r>
              <a:r>
                <a:rPr lang="en-US" altLang="ko-KR" sz="900" b="1" dirty="0" smtClean="0"/>
                <a:t>) </a:t>
              </a:r>
              <a:r>
                <a:rPr lang="ko-KR" altLang="en-US" sz="900" b="1" dirty="0" smtClean="0"/>
                <a:t>높음</a:t>
              </a:r>
              <a:endParaRPr kumimoji="0" lang="ko-KR" altLang="en-US" sz="90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 bwMode="auto">
            <a:xfrm>
              <a:off x="714713" y="3253684"/>
              <a:ext cx="432048" cy="3968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5" name="타원형 설명선 44"/>
            <p:cNvSpPr/>
            <p:nvPr/>
          </p:nvSpPr>
          <p:spPr bwMode="auto">
            <a:xfrm>
              <a:off x="-36229" y="3712837"/>
              <a:ext cx="1442113" cy="682044"/>
            </a:xfrm>
            <a:prstGeom prst="wedgeEllipseCallout">
              <a:avLst>
                <a:gd name="adj1" fmla="val -28474"/>
                <a:gd name="adj2" fmla="val 1719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 dirty="0" smtClean="0"/>
                <a:t>가중치</a:t>
              </a:r>
              <a:r>
                <a:rPr lang="en-US" altLang="ko-KR" sz="900" b="1" dirty="0" smtClean="0"/>
                <a:t>(</a:t>
              </a:r>
              <a:r>
                <a:rPr lang="ko-KR" altLang="en-US" sz="900" b="1" dirty="0" smtClean="0"/>
                <a:t>영향력</a:t>
              </a:r>
              <a:r>
                <a:rPr lang="en-US" altLang="ko-KR" sz="900" b="1" dirty="0" smtClean="0"/>
                <a:t>) </a:t>
              </a:r>
              <a:r>
                <a:rPr lang="ko-KR" altLang="en-US" sz="900" b="1" dirty="0"/>
                <a:t>낮</a:t>
              </a:r>
              <a:r>
                <a:rPr lang="ko-KR" altLang="en-US" sz="900" b="1" dirty="0" smtClean="0"/>
                <a:t>음</a:t>
              </a:r>
              <a:endParaRPr kumimoji="0" lang="ko-KR" altLang="en-US" sz="90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3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500034" y="1196752"/>
            <a:ext cx="9036496" cy="5053012"/>
            <a:chOff x="-43113" y="1132609"/>
            <a:chExt cx="9036496" cy="5053012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-43113" y="1132609"/>
              <a:ext cx="9036496" cy="5053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o"/>
                <a:defRPr sz="16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o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o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o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o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2" eaLnBrk="1" latinLnBrk="0" hangingPunct="1">
                <a:lnSpc>
                  <a:spcPct val="90000"/>
                </a:lnSpc>
                <a:defRPr/>
              </a:pPr>
              <a:endParaRPr lang="en-US" altLang="ko-KR" sz="1200" kern="0" dirty="0" smtClean="0">
                <a:latin typeface="+mn-ea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737" y="1599806"/>
              <a:ext cx="7015112" cy="4315217"/>
            </a:xfrm>
            <a:prstGeom prst="rect">
              <a:avLst/>
            </a:prstGeom>
          </p:spPr>
        </p:pic>
        <p:sp>
          <p:nvSpPr>
            <p:cNvPr id="17" name="타원형 설명선 16"/>
            <p:cNvSpPr/>
            <p:nvPr/>
          </p:nvSpPr>
          <p:spPr bwMode="auto">
            <a:xfrm>
              <a:off x="1043608" y="4301488"/>
              <a:ext cx="1442113" cy="415264"/>
            </a:xfrm>
            <a:prstGeom prst="wedgeEllipseCallout">
              <a:avLst>
                <a:gd name="adj1" fmla="val 151840"/>
                <a:gd name="adj2" fmla="val -135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 smtClean="0"/>
                <a:t>영향력 중간 </a:t>
              </a:r>
              <a:r>
                <a:rPr lang="en-US" altLang="ko-KR" sz="1050" dirty="0" smtClean="0"/>
                <a:t>: </a:t>
              </a:r>
              <a:r>
                <a:rPr lang="ko-KR" altLang="en-US" sz="1050" b="1" dirty="0" smtClean="0">
                  <a:solidFill>
                    <a:srgbClr val="FFC000"/>
                  </a:solidFill>
                </a:rPr>
                <a:t>노란색</a:t>
              </a:r>
              <a:endParaRPr kumimoji="0" lang="ko-KR" altLang="en-US" sz="1050" b="1" i="0" u="none" strike="noStrike" normalizeH="0" baseline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8" name="타원형 설명선 17"/>
            <p:cNvSpPr/>
            <p:nvPr/>
          </p:nvSpPr>
          <p:spPr bwMode="auto">
            <a:xfrm>
              <a:off x="6993503" y="4509120"/>
              <a:ext cx="1442113" cy="415264"/>
            </a:xfrm>
            <a:prstGeom prst="wedgeEllipseCallout">
              <a:avLst>
                <a:gd name="adj1" fmla="val -183689"/>
                <a:gd name="adj2" fmla="val -14655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 smtClean="0"/>
                <a:t>영향력이</a:t>
              </a:r>
              <a:r>
                <a:rPr lang="en-US" altLang="ko-KR" sz="1050" dirty="0" smtClean="0"/>
                <a:t> </a:t>
              </a:r>
              <a:r>
                <a:rPr lang="ko-KR" altLang="en-US" sz="1050" dirty="0" smtClean="0"/>
                <a:t>높은 부분 </a:t>
              </a:r>
              <a:r>
                <a:rPr lang="en-US" altLang="ko-KR" sz="1050" dirty="0" smtClean="0"/>
                <a:t>: </a:t>
              </a:r>
              <a:r>
                <a:rPr lang="ko-KR" altLang="en-US" sz="1050" b="1" dirty="0" smtClean="0">
                  <a:solidFill>
                    <a:srgbClr val="FF0000"/>
                  </a:solidFill>
                </a:rPr>
                <a:t>빨간색</a:t>
              </a:r>
              <a:endParaRPr kumimoji="0" lang="ko-KR" altLang="en-US" sz="1050" b="1" i="0" u="none" strike="noStrike" normalizeH="0" baseline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9" name="타원형 설명선 18"/>
            <p:cNvSpPr/>
            <p:nvPr/>
          </p:nvSpPr>
          <p:spPr bwMode="auto">
            <a:xfrm>
              <a:off x="7182266" y="1772816"/>
              <a:ext cx="1442113" cy="682044"/>
            </a:xfrm>
            <a:prstGeom prst="wedgeEllipseCallout">
              <a:avLst>
                <a:gd name="adj1" fmla="val -74048"/>
                <a:gd name="adj2" fmla="val 1859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 smtClean="0"/>
                <a:t>현재 선택한 </a:t>
              </a:r>
              <a:r>
                <a:rPr lang="en-US" altLang="ko-KR" sz="1050" dirty="0" smtClean="0"/>
                <a:t>Bone</a:t>
              </a:r>
              <a:r>
                <a:rPr lang="ko-KR" altLang="en-US" sz="1050" dirty="0" smtClean="0"/>
                <a:t>은 </a:t>
              </a:r>
              <a:r>
                <a:rPr lang="en-US" altLang="ko-KR" sz="1050" dirty="0" smtClean="0"/>
                <a:t>Spine2</a:t>
              </a:r>
              <a:endPara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0" name="타원형 설명선 19"/>
            <p:cNvSpPr/>
            <p:nvPr/>
          </p:nvSpPr>
          <p:spPr bwMode="auto">
            <a:xfrm>
              <a:off x="880119" y="5183949"/>
              <a:ext cx="1442113" cy="415264"/>
            </a:xfrm>
            <a:prstGeom prst="wedgeEllipseCallout">
              <a:avLst>
                <a:gd name="adj1" fmla="val 151840"/>
                <a:gd name="adj2" fmla="val -135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 smtClean="0"/>
                <a:t>영향력 낮음</a:t>
              </a:r>
              <a:r>
                <a:rPr lang="en-US" altLang="ko-KR" sz="1050" dirty="0" smtClean="0"/>
                <a:t>: </a:t>
              </a:r>
              <a:r>
                <a:rPr lang="ko-KR" altLang="en-US" sz="105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파란색</a:t>
              </a:r>
              <a:endParaRPr kumimoji="0" lang="ko-KR" altLang="en-US" sz="1050" b="1" i="0" u="none" strike="noStrike" normalizeH="0" baseline="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1" name="타원형 설명선 20"/>
            <p:cNvSpPr/>
            <p:nvPr/>
          </p:nvSpPr>
          <p:spPr bwMode="auto">
            <a:xfrm>
              <a:off x="905462" y="1906206"/>
              <a:ext cx="1442113" cy="415264"/>
            </a:xfrm>
            <a:prstGeom prst="wedgeEllipseCallout">
              <a:avLst>
                <a:gd name="adj1" fmla="val 151840"/>
                <a:gd name="adj2" fmla="val -135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 smtClean="0"/>
                <a:t>영향력 낮음</a:t>
              </a:r>
              <a:r>
                <a:rPr lang="en-US" altLang="ko-KR" sz="1050" dirty="0" smtClean="0"/>
                <a:t>: </a:t>
              </a:r>
              <a:r>
                <a:rPr lang="ko-KR" altLang="en-US" sz="105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파란색</a:t>
              </a:r>
              <a:endParaRPr kumimoji="0" lang="ko-KR" altLang="en-US" sz="1050" b="1" i="0" u="none" strike="noStrike" normalizeH="0" baseline="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2" name="타원형 설명선 21"/>
            <p:cNvSpPr/>
            <p:nvPr/>
          </p:nvSpPr>
          <p:spPr bwMode="auto">
            <a:xfrm>
              <a:off x="1187624" y="2768982"/>
              <a:ext cx="1442113" cy="415264"/>
            </a:xfrm>
            <a:prstGeom prst="wedgeEllipseCallout">
              <a:avLst>
                <a:gd name="adj1" fmla="val 151840"/>
                <a:gd name="adj2" fmla="val -135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 smtClean="0"/>
                <a:t>영향력 중간 </a:t>
              </a:r>
              <a:r>
                <a:rPr lang="en-US" altLang="ko-KR" sz="1050" dirty="0" smtClean="0"/>
                <a:t>: </a:t>
              </a:r>
              <a:r>
                <a:rPr lang="ko-KR" altLang="en-US" sz="1050" b="1" dirty="0" smtClean="0">
                  <a:solidFill>
                    <a:srgbClr val="FFC000"/>
                  </a:solidFill>
                </a:rPr>
                <a:t>노란색</a:t>
              </a:r>
              <a:endParaRPr kumimoji="0" lang="ko-KR" altLang="en-US" sz="1050" b="1" i="0" u="none" strike="noStrike" normalizeH="0" baseline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-29692" y="1940286"/>
            <a:ext cx="1487170" cy="3558251"/>
            <a:chOff x="-36229" y="836630"/>
            <a:chExt cx="1487170" cy="3558251"/>
          </a:xfrm>
        </p:grpSpPr>
        <p:sp>
          <p:nvSpPr>
            <p:cNvPr id="9" name="아래쪽 화살표 8"/>
            <p:cNvSpPr/>
            <p:nvPr/>
          </p:nvSpPr>
          <p:spPr bwMode="auto">
            <a:xfrm flipV="1">
              <a:off x="179512" y="1556792"/>
              <a:ext cx="432048" cy="2103316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716957" y="1663949"/>
              <a:ext cx="432048" cy="39689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716058" y="2047567"/>
              <a:ext cx="432048" cy="396899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714713" y="2444466"/>
              <a:ext cx="432048" cy="396899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714713" y="2851490"/>
              <a:ext cx="432048" cy="396899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타원형 설명선 27"/>
            <p:cNvSpPr/>
            <p:nvPr/>
          </p:nvSpPr>
          <p:spPr bwMode="auto">
            <a:xfrm>
              <a:off x="8828" y="836630"/>
              <a:ext cx="1442113" cy="682044"/>
            </a:xfrm>
            <a:prstGeom prst="wedgeEllipseCallout">
              <a:avLst>
                <a:gd name="adj1" fmla="val -28474"/>
                <a:gd name="adj2" fmla="val 1719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 dirty="0" smtClean="0"/>
                <a:t>가중치</a:t>
              </a:r>
              <a:r>
                <a:rPr lang="en-US" altLang="ko-KR" sz="900" b="1" dirty="0" smtClean="0"/>
                <a:t>(</a:t>
              </a:r>
              <a:r>
                <a:rPr lang="ko-KR" altLang="en-US" sz="900" b="1" dirty="0" smtClean="0"/>
                <a:t>영향력</a:t>
              </a:r>
              <a:r>
                <a:rPr lang="en-US" altLang="ko-KR" sz="900" b="1" dirty="0" smtClean="0"/>
                <a:t>) </a:t>
              </a:r>
              <a:r>
                <a:rPr lang="ko-KR" altLang="en-US" sz="900" b="1" dirty="0" smtClean="0"/>
                <a:t>높음</a:t>
              </a:r>
              <a:endParaRPr kumimoji="0" lang="ko-KR" altLang="en-US" sz="90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714713" y="3253684"/>
              <a:ext cx="432048" cy="3968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타원형 설명선 29"/>
            <p:cNvSpPr/>
            <p:nvPr/>
          </p:nvSpPr>
          <p:spPr bwMode="auto">
            <a:xfrm>
              <a:off x="-36229" y="3712837"/>
              <a:ext cx="1442113" cy="682044"/>
            </a:xfrm>
            <a:prstGeom prst="wedgeEllipseCallout">
              <a:avLst>
                <a:gd name="adj1" fmla="val -28474"/>
                <a:gd name="adj2" fmla="val 1719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 dirty="0" smtClean="0"/>
                <a:t>가중치</a:t>
              </a:r>
              <a:r>
                <a:rPr lang="en-US" altLang="ko-KR" sz="900" b="1" dirty="0" smtClean="0"/>
                <a:t>(</a:t>
              </a:r>
              <a:r>
                <a:rPr lang="ko-KR" altLang="en-US" sz="900" b="1" dirty="0" smtClean="0"/>
                <a:t>영향력</a:t>
              </a:r>
              <a:r>
                <a:rPr lang="en-US" altLang="ko-KR" sz="900" b="1" dirty="0" smtClean="0"/>
                <a:t>) </a:t>
              </a:r>
              <a:r>
                <a:rPr lang="ko-KR" altLang="en-US" sz="900" b="1" dirty="0"/>
                <a:t>낮</a:t>
              </a:r>
              <a:r>
                <a:rPr lang="ko-KR" altLang="en-US" sz="900" b="1" dirty="0" smtClean="0"/>
                <a:t>음</a:t>
              </a:r>
              <a:endParaRPr kumimoji="0" lang="ko-KR" altLang="en-US" sz="90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39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37" y="95250"/>
            <a:ext cx="4124325" cy="6667500"/>
          </a:xfrm>
          <a:prstGeom prst="rect">
            <a:avLst/>
          </a:prstGeom>
        </p:spPr>
      </p:pic>
      <p:sp>
        <p:nvSpPr>
          <p:cNvPr id="7" name="타원형 설명선 6"/>
          <p:cNvSpPr/>
          <p:nvPr/>
        </p:nvSpPr>
        <p:spPr bwMode="auto">
          <a:xfrm>
            <a:off x="323529" y="2348880"/>
            <a:ext cx="2056452" cy="1728192"/>
          </a:xfrm>
          <a:prstGeom prst="wedgeEllipseCallout">
            <a:avLst>
              <a:gd name="adj1" fmla="val 135458"/>
              <a:gd name="adj2" fmla="val 4899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/>
              <a:t>다리를 살펴 보면 서로 </a:t>
            </a:r>
            <a:r>
              <a:rPr lang="en-US" altLang="ko-KR" sz="1050" dirty="0" smtClean="0"/>
              <a:t>Envelope</a:t>
            </a:r>
            <a:r>
              <a:rPr lang="ko-KR" altLang="en-US" sz="1050" dirty="0" smtClean="0"/>
              <a:t>가 상대편 다리에 영향을 주고 있음</a:t>
            </a:r>
            <a:r>
              <a:rPr lang="en-US" altLang="ko-KR" sz="1050" dirty="0" smtClean="0"/>
              <a:t>. </a:t>
            </a: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0" lang="en-US" altLang="ko-KR" sz="1050" b="1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따라서 애니메이션에서 문제 발생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!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390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가중치 수정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Bip001 R </a:t>
            </a:r>
            <a:r>
              <a:rPr lang="en-US" altLang="ko-KR" sz="1200" kern="0" dirty="0" err="1" smtClean="0">
                <a:latin typeface="+mn-ea"/>
              </a:rPr>
              <a:t>UpperArm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선택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두 개</a:t>
            </a:r>
            <a:r>
              <a:rPr lang="en-US" altLang="ko-KR" sz="1200" kern="0" dirty="0" smtClean="0">
                <a:latin typeface="+mn-ea"/>
              </a:rPr>
              <a:t>(A </a:t>
            </a:r>
            <a:r>
              <a:rPr lang="ko-KR" altLang="en-US" sz="1200" kern="0" dirty="0" smtClean="0">
                <a:latin typeface="+mn-ea"/>
              </a:rPr>
              <a:t>참고</a:t>
            </a:r>
            <a:r>
              <a:rPr lang="en-US" altLang="ko-KR" sz="1200" kern="0" dirty="0" smtClean="0">
                <a:latin typeface="+mn-ea"/>
              </a:rPr>
              <a:t>)</a:t>
            </a:r>
            <a:r>
              <a:rPr lang="ko-KR" altLang="en-US" sz="1200" kern="0" dirty="0" smtClean="0">
                <a:latin typeface="+mn-ea"/>
              </a:rPr>
              <a:t>를 각각 클릭한 후 </a:t>
            </a:r>
            <a:r>
              <a:rPr lang="en-US" altLang="ko-KR" sz="1200" kern="0" dirty="0" smtClean="0">
                <a:latin typeface="+mn-ea"/>
              </a:rPr>
              <a:t>Envelope</a:t>
            </a:r>
            <a:r>
              <a:rPr lang="ko-KR" altLang="en-US" sz="1200" kern="0" dirty="0" smtClean="0">
                <a:latin typeface="+mn-ea"/>
              </a:rPr>
              <a:t>를 짧게 수정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표시한 점을 클릭 </a:t>
            </a:r>
            <a:r>
              <a:rPr lang="en-US" altLang="ko-KR" sz="1200" kern="0" dirty="0" smtClean="0">
                <a:latin typeface="+mn-ea"/>
              </a:rPr>
              <a:t>&amp;</a:t>
            </a:r>
            <a:r>
              <a:rPr lang="ko-KR" altLang="en-US" sz="1200" kern="0" dirty="0" smtClean="0">
                <a:latin typeface="+mn-ea"/>
              </a:rPr>
              <a:t>드래그해서 바깥쪽 캡슐을 작게 변형 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안쪽은 더 키워서 해당 부분이 빨간색</a:t>
            </a:r>
            <a:r>
              <a:rPr lang="en-US" altLang="ko-KR" sz="1200" kern="0" dirty="0" smtClean="0">
                <a:latin typeface="+mn-ea"/>
              </a:rPr>
              <a:t>~</a:t>
            </a:r>
            <a:r>
              <a:rPr lang="ko-KR" altLang="en-US" sz="1200" kern="0" dirty="0" smtClean="0">
                <a:latin typeface="+mn-ea"/>
              </a:rPr>
              <a:t>주황색</a:t>
            </a:r>
            <a:r>
              <a:rPr lang="en-US" altLang="ko-KR" sz="1200" kern="0" dirty="0" smtClean="0">
                <a:latin typeface="+mn-ea"/>
              </a:rPr>
              <a:t>~</a:t>
            </a:r>
            <a:r>
              <a:rPr lang="ko-KR" altLang="en-US" sz="1200" kern="0" dirty="0" smtClean="0">
                <a:latin typeface="+mn-ea"/>
              </a:rPr>
              <a:t>노란색이 되도록 </a:t>
            </a:r>
            <a:r>
              <a:rPr lang="en-US" altLang="ko-KR" sz="1200" kern="0" dirty="0" smtClean="0">
                <a:latin typeface="+mn-ea"/>
              </a:rPr>
              <a:t/>
            </a:r>
            <a:br>
              <a:rPr lang="en-US" altLang="ko-KR" sz="1200" kern="0" dirty="0" smtClean="0">
                <a:latin typeface="+mn-ea"/>
              </a:rPr>
            </a:br>
            <a:r>
              <a:rPr lang="ko-KR" altLang="en-US" sz="1200" kern="0" dirty="0" smtClean="0">
                <a:latin typeface="+mn-ea"/>
              </a:rPr>
              <a:t>조정 </a:t>
            </a:r>
            <a:r>
              <a:rPr lang="en-US" altLang="ko-KR" sz="1200" kern="0" dirty="0" smtClean="0">
                <a:latin typeface="+mn-ea"/>
              </a:rPr>
              <a:t>(C)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72" y="2066339"/>
            <a:ext cx="3533775" cy="195738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652120" y="0"/>
            <a:ext cx="3491880" cy="2066339"/>
            <a:chOff x="5652120" y="0"/>
            <a:chExt cx="3491880" cy="206633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2120" y="0"/>
              <a:ext cx="3491880" cy="2066339"/>
            </a:xfrm>
            <a:prstGeom prst="rect">
              <a:avLst/>
            </a:prstGeom>
          </p:spPr>
        </p:pic>
        <p:sp>
          <p:nvSpPr>
            <p:cNvPr id="10" name="타원형 설명선 9"/>
            <p:cNvSpPr/>
            <p:nvPr/>
          </p:nvSpPr>
          <p:spPr bwMode="auto">
            <a:xfrm>
              <a:off x="7020272" y="35247"/>
              <a:ext cx="272785" cy="277022"/>
            </a:xfrm>
            <a:prstGeom prst="wedgeEllipseCallout">
              <a:avLst>
                <a:gd name="adj1" fmla="val -11107"/>
                <a:gd name="adj2" fmla="val 37742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6281" y="87979"/>
              <a:ext cx="179475" cy="183598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7779645" y="45757"/>
              <a:ext cx="272785" cy="277022"/>
              <a:chOff x="7779645" y="45757"/>
              <a:chExt cx="272785" cy="277022"/>
            </a:xfrm>
          </p:grpSpPr>
          <p:sp>
            <p:nvSpPr>
              <p:cNvPr id="12" name="타원형 설명선 11"/>
              <p:cNvSpPr/>
              <p:nvPr/>
            </p:nvSpPr>
            <p:spPr bwMode="auto">
              <a:xfrm>
                <a:off x="7779645" y="45757"/>
                <a:ext cx="272785" cy="277022"/>
              </a:xfrm>
              <a:prstGeom prst="wedgeEllipseCallout">
                <a:avLst>
                  <a:gd name="adj1" fmla="val -11107"/>
                  <a:gd name="adj2" fmla="val 37742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5653" y="90607"/>
                <a:ext cx="179475" cy="183598"/>
              </a:xfrm>
              <a:prstGeom prst="rect">
                <a:avLst/>
              </a:prstGeom>
            </p:spPr>
          </p:pic>
        </p:grpSp>
      </p:grpSp>
      <p:sp>
        <p:nvSpPr>
          <p:cNvPr id="8" name="오른쪽 화살표 7"/>
          <p:cNvSpPr/>
          <p:nvPr/>
        </p:nvSpPr>
        <p:spPr bwMode="auto">
          <a:xfrm>
            <a:off x="7164288" y="476672"/>
            <a:ext cx="212824" cy="144016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 bwMode="auto">
          <a:xfrm flipH="1">
            <a:off x="7668343" y="480171"/>
            <a:ext cx="231818" cy="140517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 bwMode="auto">
          <a:xfrm rot="5400000">
            <a:off x="7254735" y="2032182"/>
            <a:ext cx="599619" cy="450202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069" y="4108608"/>
            <a:ext cx="2760051" cy="17320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895" y="3893518"/>
            <a:ext cx="2836706" cy="229707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843583" y="3430091"/>
            <a:ext cx="272785" cy="277022"/>
            <a:chOff x="843583" y="3430091"/>
            <a:chExt cx="272785" cy="277022"/>
          </a:xfrm>
        </p:grpSpPr>
        <p:sp>
          <p:nvSpPr>
            <p:cNvPr id="22" name="타원형 설명선 21"/>
            <p:cNvSpPr/>
            <p:nvPr/>
          </p:nvSpPr>
          <p:spPr bwMode="auto">
            <a:xfrm>
              <a:off x="843583" y="3430091"/>
              <a:ext cx="272785" cy="277022"/>
            </a:xfrm>
            <a:prstGeom prst="wedgeEllipseCallout">
              <a:avLst>
                <a:gd name="adj1" fmla="val 14901"/>
                <a:gd name="adj2" fmla="val 17539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592" y="3482823"/>
              <a:ext cx="179475" cy="183598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1492598" y="3401188"/>
            <a:ext cx="272785" cy="277022"/>
            <a:chOff x="843583" y="3430091"/>
            <a:chExt cx="272785" cy="277022"/>
          </a:xfrm>
        </p:grpSpPr>
        <p:sp>
          <p:nvSpPr>
            <p:cNvPr id="27" name="타원형 설명선 26"/>
            <p:cNvSpPr/>
            <p:nvPr/>
          </p:nvSpPr>
          <p:spPr bwMode="auto">
            <a:xfrm>
              <a:off x="843583" y="3430091"/>
              <a:ext cx="272785" cy="277022"/>
            </a:xfrm>
            <a:prstGeom prst="wedgeEllipseCallout">
              <a:avLst>
                <a:gd name="adj1" fmla="val 14901"/>
                <a:gd name="adj2" fmla="val 17539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592" y="3482823"/>
              <a:ext cx="179475" cy="183598"/>
            </a:xfrm>
            <a:prstGeom prst="rect">
              <a:avLst/>
            </a:prstGeom>
          </p:spPr>
        </p:pic>
      </p:grpSp>
      <p:sp>
        <p:nvSpPr>
          <p:cNvPr id="29" name="오른쪽 화살표 28"/>
          <p:cNvSpPr/>
          <p:nvPr/>
        </p:nvSpPr>
        <p:spPr bwMode="auto">
          <a:xfrm>
            <a:off x="2592531" y="4725144"/>
            <a:ext cx="599619" cy="450202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5516766" y="4749543"/>
            <a:ext cx="599619" cy="450202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179" y="4141414"/>
            <a:ext cx="2864309" cy="17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프레임</a:t>
            </a:r>
            <a:r>
              <a:rPr lang="en-US" altLang="ko-KR" sz="1600" kern="0" dirty="0" smtClean="0">
                <a:latin typeface="+mn-ea"/>
              </a:rPr>
              <a:t> 30</a:t>
            </a:r>
            <a:r>
              <a:rPr lang="ko-KR" altLang="en-US" sz="1600" kern="0" dirty="0" smtClean="0">
                <a:latin typeface="+mn-ea"/>
              </a:rPr>
              <a:t>에서 팔 확인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방금 오른쪽 팔에 정확하게 가중치가 부여되도록 했지만 프레임 </a:t>
            </a:r>
            <a:r>
              <a:rPr lang="en-US" altLang="ko-KR" sz="1200" kern="0" dirty="0" smtClean="0">
                <a:latin typeface="+mn-ea"/>
              </a:rPr>
              <a:t>30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를 숨기고 애니메이션을 보면 팔이 어색하게 변형된 모습을 볼 수 있음</a:t>
            </a:r>
            <a:endParaRPr lang="en-US" altLang="ko-KR" sz="1200" kern="0" dirty="0" smtClean="0"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72235" y="2060848"/>
            <a:ext cx="3532999" cy="3786361"/>
            <a:chOff x="472235" y="2060848"/>
            <a:chExt cx="3532999" cy="378636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235" y="2060848"/>
              <a:ext cx="3532999" cy="3786361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 bwMode="auto">
            <a:xfrm>
              <a:off x="755576" y="3140968"/>
              <a:ext cx="1296144" cy="1296144"/>
            </a:xfrm>
            <a:prstGeom prst="ellipse">
              <a:avLst/>
            </a:prstGeom>
            <a:noFill/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491523" y="2060847"/>
            <a:ext cx="3911483" cy="3881413"/>
            <a:chOff x="4491523" y="2060847"/>
            <a:chExt cx="3911483" cy="388141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1523" y="2492896"/>
              <a:ext cx="3891388" cy="3449364"/>
            </a:xfrm>
            <a:prstGeom prst="rect">
              <a:avLst/>
            </a:prstGeom>
          </p:spPr>
        </p:pic>
        <p:sp>
          <p:nvSpPr>
            <p:cNvPr id="30" name="타원 29"/>
            <p:cNvSpPr/>
            <p:nvPr/>
          </p:nvSpPr>
          <p:spPr bwMode="auto">
            <a:xfrm>
              <a:off x="5076056" y="3569506"/>
              <a:ext cx="1296144" cy="1296144"/>
            </a:xfrm>
            <a:prstGeom prst="ellipse">
              <a:avLst/>
            </a:prstGeom>
            <a:noFill/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 bwMode="auto">
            <a:xfrm>
              <a:off x="6829161" y="4077072"/>
              <a:ext cx="1296144" cy="1296144"/>
            </a:xfrm>
            <a:prstGeom prst="ellipse">
              <a:avLst/>
            </a:prstGeom>
            <a:noFill/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4" name="타원형 설명선 33"/>
            <p:cNvSpPr/>
            <p:nvPr/>
          </p:nvSpPr>
          <p:spPr bwMode="auto">
            <a:xfrm>
              <a:off x="6346554" y="2060847"/>
              <a:ext cx="2056452" cy="970353"/>
            </a:xfrm>
            <a:prstGeom prst="wedgeEllipseCallout">
              <a:avLst>
                <a:gd name="adj1" fmla="val -68467"/>
                <a:gd name="adj2" fmla="val 1261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smtClean="0"/>
                <a:t>수정한 곳이나 그렇지 않은 곳이나 아직 큰 차이 없이 이상함</a:t>
              </a:r>
              <a:endPara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</p:grpSp>
      <p:sp>
        <p:nvSpPr>
          <p:cNvPr id="35" name="타원형 설명선 34"/>
          <p:cNvSpPr/>
          <p:nvPr/>
        </p:nvSpPr>
        <p:spPr bwMode="auto">
          <a:xfrm>
            <a:off x="6357065" y="2047709"/>
            <a:ext cx="2056452" cy="970353"/>
          </a:xfrm>
          <a:prstGeom prst="wedgeEllipseCallout">
            <a:avLst>
              <a:gd name="adj1" fmla="val 11647"/>
              <a:gd name="adj2" fmla="val 18384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smtClean="0"/>
              <a:t>수정한 곳이나 그렇지 않은 곳이나 아직 큰 차이 없이 이상함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42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Upper Arm</a:t>
            </a:r>
            <a:r>
              <a:rPr lang="ko-KR" altLang="en-US" sz="1600" kern="0" dirty="0" smtClean="0">
                <a:latin typeface="+mn-ea"/>
              </a:rPr>
              <a:t>에 영향을 주는 </a:t>
            </a:r>
            <a:r>
              <a:rPr lang="en-US" altLang="ko-KR" sz="1600" kern="0" dirty="0" smtClean="0">
                <a:latin typeface="+mn-ea"/>
              </a:rPr>
              <a:t>Bip001 Spine 2 </a:t>
            </a:r>
            <a:r>
              <a:rPr lang="ko-KR" altLang="en-US" sz="1600" kern="0" dirty="0" smtClean="0">
                <a:latin typeface="+mn-ea"/>
              </a:rPr>
              <a:t>편집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>
                <a:latin typeface="+mn-ea"/>
              </a:rPr>
              <a:t>Bip001 Spine </a:t>
            </a:r>
            <a:r>
              <a:rPr lang="en-US" altLang="ko-KR" sz="1200" kern="0" dirty="0" smtClean="0">
                <a:latin typeface="+mn-ea"/>
              </a:rPr>
              <a:t>2 </a:t>
            </a:r>
            <a:r>
              <a:rPr lang="ko-KR" altLang="en-US" sz="1200" kern="0" dirty="0" smtClean="0">
                <a:latin typeface="+mn-ea"/>
              </a:rPr>
              <a:t>선택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엄청난 크기의 </a:t>
            </a:r>
            <a:r>
              <a:rPr lang="en-US" altLang="ko-KR" sz="1200" kern="0" dirty="0" smtClean="0">
                <a:latin typeface="+mn-ea"/>
              </a:rPr>
              <a:t>Envelope!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그림처럼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조정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프레임 </a:t>
            </a:r>
            <a:r>
              <a:rPr lang="en-US" altLang="ko-KR" sz="1200" kern="0" dirty="0" smtClean="0">
                <a:latin typeface="+mn-ea"/>
              </a:rPr>
              <a:t>30</a:t>
            </a:r>
            <a:r>
              <a:rPr lang="ko-KR" altLang="en-US" sz="1200" kern="0" dirty="0" smtClean="0">
                <a:latin typeface="+mn-ea"/>
              </a:rPr>
              <a:t>에서 비교 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나머지 </a:t>
            </a:r>
            <a:r>
              <a:rPr lang="en-US" altLang="ko-KR" sz="1200" kern="0" dirty="0" smtClean="0">
                <a:latin typeface="+mn-ea"/>
              </a:rPr>
              <a:t>Spine </a:t>
            </a:r>
            <a:r>
              <a:rPr lang="ko-KR" altLang="en-US" sz="1200" kern="0" dirty="0" smtClean="0">
                <a:latin typeface="+mn-ea"/>
              </a:rPr>
              <a:t>뼈대도 </a:t>
            </a:r>
            <a:r>
              <a:rPr lang="en-US" altLang="ko-KR" sz="1200" kern="0" dirty="0" smtClean="0">
                <a:latin typeface="+mn-ea"/>
              </a:rPr>
              <a:t>Time Slider</a:t>
            </a:r>
            <a:r>
              <a:rPr lang="ko-KR" altLang="en-US" sz="1200" kern="0" dirty="0" smtClean="0">
                <a:latin typeface="+mn-ea"/>
              </a:rPr>
              <a:t>를 움직이면서 이렇게 조정</a:t>
            </a:r>
            <a:r>
              <a:rPr lang="en-US" altLang="ko-KR" sz="1200" kern="0" dirty="0" smtClean="0">
                <a:latin typeface="+mn-ea"/>
              </a:rPr>
              <a:t/>
            </a:r>
            <a:br>
              <a:rPr lang="en-US" altLang="ko-KR" sz="1200" kern="0" dirty="0" smtClean="0">
                <a:latin typeface="+mn-ea"/>
              </a:rPr>
            </a:br>
            <a:r>
              <a:rPr lang="ko-KR" altLang="en-US" sz="1200" kern="0" dirty="0" smtClean="0">
                <a:latin typeface="+mn-ea"/>
              </a:rPr>
              <a:t>이 가중치에 따라서 다른 부분이 움직일 때 찌그러지기도 하고 </a:t>
            </a:r>
            <a:r>
              <a:rPr lang="ko-KR" altLang="en-US" sz="1200" kern="0" dirty="0" err="1" smtClean="0">
                <a:latin typeface="+mn-ea"/>
              </a:rPr>
              <a:t>부풀기도함</a:t>
            </a: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85729"/>
            <a:ext cx="3795003" cy="1881394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 bwMode="auto">
          <a:xfrm rot="5400000">
            <a:off x="7210624" y="2266033"/>
            <a:ext cx="599619" cy="450202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9512" y="3071639"/>
            <a:ext cx="5736880" cy="3786361"/>
            <a:chOff x="160704" y="2718712"/>
            <a:chExt cx="5736880" cy="3786361"/>
          </a:xfrm>
        </p:grpSpPr>
        <p:grpSp>
          <p:nvGrpSpPr>
            <p:cNvPr id="19" name="그룹 18"/>
            <p:cNvGrpSpPr/>
            <p:nvPr/>
          </p:nvGrpSpPr>
          <p:grpSpPr>
            <a:xfrm>
              <a:off x="160704" y="2718712"/>
              <a:ext cx="3532999" cy="3786361"/>
              <a:chOff x="472235" y="2060848"/>
              <a:chExt cx="3532999" cy="3786361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235" y="2060848"/>
                <a:ext cx="3532999" cy="3786361"/>
              </a:xfrm>
              <a:prstGeom prst="rect">
                <a:avLst/>
              </a:prstGeom>
            </p:spPr>
          </p:pic>
          <p:sp>
            <p:nvSpPr>
              <p:cNvPr id="22" name="타원 21"/>
              <p:cNvSpPr/>
              <p:nvPr/>
            </p:nvSpPr>
            <p:spPr bwMode="auto">
              <a:xfrm>
                <a:off x="755576" y="3140968"/>
                <a:ext cx="1296144" cy="1296144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3733" y="2718713"/>
              <a:ext cx="3473851" cy="3551790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 bwMode="auto">
            <a:xfrm>
              <a:off x="2659488" y="3798831"/>
              <a:ext cx="1296144" cy="1296144"/>
            </a:xfrm>
            <a:prstGeom prst="ellipse">
              <a:avLst/>
            </a:prstGeom>
            <a:noFill/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2279717" y="2780928"/>
              <a:ext cx="288032" cy="216024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B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895" y="2713379"/>
            <a:ext cx="2709488" cy="31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4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나머지 </a:t>
            </a:r>
            <a:r>
              <a:rPr lang="en-US" altLang="ko-KR" sz="1200" kern="0" dirty="0" smtClean="0">
                <a:latin typeface="+mn-ea"/>
              </a:rPr>
              <a:t>Spine </a:t>
            </a:r>
            <a:r>
              <a:rPr lang="ko-KR" altLang="en-US" sz="1200" kern="0" dirty="0" smtClean="0">
                <a:latin typeface="+mn-ea"/>
              </a:rPr>
              <a:t>뼈대도 이렇게 조정</a:t>
            </a:r>
            <a:endParaRPr lang="en-US" altLang="ko-KR" sz="1200" kern="0" dirty="0" smtClean="0"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635896" y="285728"/>
            <a:ext cx="5184576" cy="2952328"/>
            <a:chOff x="3635896" y="285728"/>
            <a:chExt cx="5184576" cy="2952328"/>
          </a:xfrm>
        </p:grpSpPr>
        <p:grpSp>
          <p:nvGrpSpPr>
            <p:cNvPr id="7" name="그룹 6"/>
            <p:cNvGrpSpPr/>
            <p:nvPr/>
          </p:nvGrpSpPr>
          <p:grpSpPr>
            <a:xfrm>
              <a:off x="3635896" y="285728"/>
              <a:ext cx="5184576" cy="2952328"/>
              <a:chOff x="323528" y="1988840"/>
              <a:chExt cx="7271961" cy="440206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528" y="1988840"/>
                <a:ext cx="3732866" cy="4402063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6394" y="1988840"/>
                <a:ext cx="3539095" cy="3955157"/>
              </a:xfrm>
              <a:prstGeom prst="rect">
                <a:avLst/>
              </a:prstGeom>
            </p:spPr>
          </p:pic>
          <p:sp>
            <p:nvSpPr>
              <p:cNvPr id="18" name="오른쪽 화살표 17"/>
              <p:cNvSpPr/>
              <p:nvPr/>
            </p:nvSpPr>
            <p:spPr bwMode="auto">
              <a:xfrm>
                <a:off x="3823416" y="3434014"/>
                <a:ext cx="599619" cy="450202"/>
              </a:xfrm>
              <a:prstGeom prst="rightArrow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5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 dirty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 bwMode="auto">
            <a:xfrm>
              <a:off x="6344906" y="2952670"/>
              <a:ext cx="1827494" cy="285386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Bip001 Spine1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4082" y="3356991"/>
            <a:ext cx="5558038" cy="3501009"/>
            <a:chOff x="94082" y="3356991"/>
            <a:chExt cx="5558038" cy="350100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82" y="3356992"/>
              <a:ext cx="2767134" cy="350100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8346" y="3356991"/>
              <a:ext cx="2813774" cy="3427303"/>
            </a:xfrm>
            <a:prstGeom prst="rect">
              <a:avLst/>
            </a:prstGeom>
          </p:spPr>
        </p:pic>
        <p:sp>
          <p:nvSpPr>
            <p:cNvPr id="24" name="오른쪽 화살표 23"/>
            <p:cNvSpPr/>
            <p:nvPr/>
          </p:nvSpPr>
          <p:spPr bwMode="auto">
            <a:xfrm>
              <a:off x="2570910" y="4221088"/>
              <a:ext cx="427501" cy="301937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3308490" y="6543889"/>
              <a:ext cx="1827494" cy="285386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Bip001 Spine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9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5887</TotalTime>
  <Words>745</Words>
  <Application>Microsoft Office PowerPoint</Application>
  <PresentationFormat>화면 슬라이드 쇼(4:3)</PresentationFormat>
  <Paragraphs>185</Paragraphs>
  <Slides>24</Slides>
  <Notes>24</Notes>
  <HiddenSlides>0</HiddenSlides>
  <MMClips>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굴림</vt:lpstr>
      <vt:lpstr>맑은 고딕</vt:lpstr>
      <vt:lpstr>함초롬돋움</vt:lpstr>
      <vt:lpstr>Arial</vt:lpstr>
      <vt:lpstr>Arial Black</vt:lpstr>
      <vt:lpstr>Times New Roman</vt:lpstr>
      <vt:lpstr>Wingdings</vt:lpstr>
      <vt:lpstr>introduction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Taejung Park</dc:creator>
  <cp:lastModifiedBy>Taejung Park</cp:lastModifiedBy>
  <cp:revision>1252</cp:revision>
  <cp:lastPrinted>2013-09-09T08:18:55Z</cp:lastPrinted>
  <dcterms:created xsi:type="dcterms:W3CDTF">2009-09-02T15:22:41Z</dcterms:created>
  <dcterms:modified xsi:type="dcterms:W3CDTF">2013-12-02T14:59:09Z</dcterms:modified>
</cp:coreProperties>
</file>